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9" r:id="rId4"/>
  </p:sldMasterIdLst>
  <p:notesMasterIdLst>
    <p:notesMasterId r:id="rId30"/>
  </p:notesMasterIdLst>
  <p:handoutMasterIdLst>
    <p:handoutMasterId r:id="rId31"/>
  </p:handoutMasterIdLst>
  <p:sldIdLst>
    <p:sldId id="256"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5" r:id="rId19"/>
    <p:sldId id="277" r:id="rId20"/>
    <p:sldId id="279" r:id="rId21"/>
    <p:sldId id="287" r:id="rId22"/>
    <p:sldId id="281" r:id="rId23"/>
    <p:sldId id="285" r:id="rId24"/>
    <p:sldId id="286" r:id="rId25"/>
    <p:sldId id="282" r:id="rId26"/>
    <p:sldId id="283" r:id="rId27"/>
    <p:sldId id="284" r:id="rId28"/>
    <p:sldId id="260" r:id="rId2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144" autoAdjust="0"/>
    <p:restoredTop sz="94660"/>
  </p:normalViewPr>
  <p:slideViewPr>
    <p:cSldViewPr snapToGrid="0">
      <p:cViewPr varScale="1">
        <p:scale>
          <a:sx n="63" d="100"/>
          <a:sy n="63" d="100"/>
        </p:scale>
        <p:origin x="760" y="56"/>
      </p:cViewPr>
      <p:guideLst/>
    </p:cSldViewPr>
  </p:slideViewPr>
  <p:notesTextViewPr>
    <p:cViewPr>
      <p:scale>
        <a:sx n="1" d="1"/>
        <a:sy n="1" d="1"/>
      </p:scale>
      <p:origin x="0" y="0"/>
    </p:cViewPr>
  </p:notesTextViewPr>
  <p:notesViewPr>
    <p:cSldViewPr snapToGrid="0">
      <p:cViewPr varScale="1">
        <p:scale>
          <a:sx n="68" d="100"/>
          <a:sy n="68" d="100"/>
        </p:scale>
        <p:origin x="3288" y="8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notesMaster" Target="notesMasters/notesMaster1.xml"/><Relationship Id="rId35" Type="http://schemas.openxmlformats.org/officeDocument/2006/relationships/tableStyles" Target="tableStyles.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32A2767-FEC0-45D8-A250-3A0CECEC10E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A3D87BEA-720A-4B01-983C-6493C00177B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5438802-F28A-42D1-9BCA-40E34B52D6F0}" type="datetimeFigureOut">
              <a:rPr lang="en-US" smtClean="0"/>
              <a:t>10/29/2020</a:t>
            </a:fld>
            <a:endParaRPr lang="en-US" dirty="0"/>
          </a:p>
        </p:txBody>
      </p:sp>
      <p:sp>
        <p:nvSpPr>
          <p:cNvPr id="4" name="Footer Placeholder 3">
            <a:extLst>
              <a:ext uri="{FF2B5EF4-FFF2-40B4-BE49-F238E27FC236}">
                <a16:creationId xmlns:a16="http://schemas.microsoft.com/office/drawing/2014/main" id="{8D7F7142-7B6D-4E82-A762-17951F13958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47AA5D6A-4E5C-4EA7-A13B-15A02BB533D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88A98BC-2DB8-47A3-A77F-B9E32C266238}" type="slidenum">
              <a:rPr lang="en-US" smtClean="0"/>
              <a:t>‹#›</a:t>
            </a:fld>
            <a:endParaRPr lang="en-US" dirty="0"/>
          </a:p>
        </p:txBody>
      </p:sp>
    </p:spTree>
    <p:extLst>
      <p:ext uri="{BB962C8B-B14F-4D97-AF65-F5344CB8AC3E}">
        <p14:creationId xmlns:p14="http://schemas.microsoft.com/office/powerpoint/2010/main" val="2845684331"/>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png>
</file>

<file path=ppt/media/image12.jpeg>
</file>

<file path=ppt/media/image13.jpeg>
</file>

<file path=ppt/media/image14.jpeg>
</file>

<file path=ppt/media/image15.jpeg>
</file>

<file path=ppt/media/image16.png>
</file>

<file path=ppt/media/image17.jpeg>
</file>

<file path=ppt/media/image18.jpe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jpeg>
</file>

<file path=ppt/media/image4.jpeg>
</file>

<file path=ppt/media/image5.jpe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865794D-BDB5-4811-AA4A-B25E4EF28521}" type="datetimeFigureOut">
              <a:rPr lang="en-US" smtClean="0"/>
              <a:t>10/29/2020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BB1A04-13E8-48CD-97F9-AC2568E1A8D4}" type="slidenum">
              <a:rPr lang="en-US" smtClean="0"/>
              <a:t>‹#›</a:t>
            </a:fld>
            <a:endParaRPr lang="en-US" dirty="0"/>
          </a:p>
        </p:txBody>
      </p:sp>
    </p:spTree>
    <p:extLst>
      <p:ext uri="{BB962C8B-B14F-4D97-AF65-F5344CB8AC3E}">
        <p14:creationId xmlns:p14="http://schemas.microsoft.com/office/powerpoint/2010/main" val="25769996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BB1A04-13E8-48CD-97F9-AC2568E1A8D4}" type="slidenum">
              <a:rPr lang="en-US" smtClean="0"/>
              <a:t>1</a:t>
            </a:fld>
            <a:endParaRPr lang="en-US" dirty="0"/>
          </a:p>
        </p:txBody>
      </p:sp>
    </p:spTree>
    <p:extLst>
      <p:ext uri="{BB962C8B-B14F-4D97-AF65-F5344CB8AC3E}">
        <p14:creationId xmlns:p14="http://schemas.microsoft.com/office/powerpoint/2010/main" val="32643052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BB1A04-13E8-48CD-97F9-AC2568E1A8D4}" type="slidenum">
              <a:rPr lang="en-US" smtClean="0"/>
              <a:t>25</a:t>
            </a:fld>
            <a:endParaRPr lang="en-US" dirty="0"/>
          </a:p>
        </p:txBody>
      </p:sp>
    </p:spTree>
    <p:extLst>
      <p:ext uri="{BB962C8B-B14F-4D97-AF65-F5344CB8AC3E}">
        <p14:creationId xmlns:p14="http://schemas.microsoft.com/office/powerpoint/2010/main" val="100496204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cstate="email">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smtClean="0"/>
              <a:t>10/29/2020</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584169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10/29/2020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291968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10/29/2020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1725634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10/29/2020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9022410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10/29/2020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74738928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10/29/2020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0224404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10/29/2020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1454451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10/29/2020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9061660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10/29/2020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604743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10/29/2020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973606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10/29/2020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228012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10/29/2020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2143354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10/29/2020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465934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10/29/2020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8761226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10/29/2020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9969502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10/29/2020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613602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10/29/2020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098663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cstate="email">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smtClean="0"/>
              <a:pPr/>
              <a:t>10/29/2020</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191852219"/>
      </p:ext>
    </p:extLst>
  </p:cSld>
  <p:clrMap bg1="dk1" tx1="lt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jpe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Layout" Target="../slideLayouts/slideLayout2.xml"/><Relationship Id="rId5" Type="http://schemas.openxmlformats.org/officeDocument/2006/relationships/image" Target="../media/image17.jpeg"/><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jpe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 Id="rId5" Type="http://schemas.openxmlformats.org/officeDocument/2006/relationships/image" Target="../media/image33.png"/><Relationship Id="rId4" Type="http://schemas.openxmlformats.org/officeDocument/2006/relationships/image" Target="../media/image32.png"/></Relationships>
</file>

<file path=ppt/slides/_rels/slide2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cstate="email">
            <a:duotone>
              <a:schemeClr val="bg2">
                <a:shade val="48000"/>
                <a:hueMod val="106000"/>
                <a:satMod val="140000"/>
                <a:lumMod val="42000"/>
              </a:schemeClr>
              <a:schemeClr val="bg2">
                <a:tint val="98000"/>
                <a:hueMod val="92000"/>
                <a:satMod val="220000"/>
                <a:lumMod val="90000"/>
              </a:schemeClr>
            </a:duotone>
            <a:extLst>
              <a:ext uri="{28A0092B-C50C-407E-A947-70E740481C1C}">
                <a14:useLocalDpi xmlns:a14="http://schemas.microsoft.com/office/drawing/2010/main"/>
              </a:ext>
            </a:extLst>
          </a:blip>
          <a:stretch/>
        </a:blip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788D5DFD-FA42-4EB0-B24E-4180C0CC5A0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1" name="Rectangle 10">
              <a:extLst>
                <a:ext uri="{FF2B5EF4-FFF2-40B4-BE49-F238E27FC236}">
                  <a16:creationId xmlns:a16="http://schemas.microsoft.com/office/drawing/2014/main" id="{CC864817-5955-484B-9D1F-9BC8DB7398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2">
              <a:extLst>
                <a:ext uri="{FF2B5EF4-FFF2-40B4-BE49-F238E27FC236}">
                  <a16:creationId xmlns:a16="http://schemas.microsoft.com/office/drawing/2014/main" id="{280C083F-71A6-4E55-AE35-586518FE29BC}"/>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cstate="email">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5" name="Picture 4" descr="Lightbulb">
            <a:extLst>
              <a:ext uri="{FF2B5EF4-FFF2-40B4-BE49-F238E27FC236}">
                <a16:creationId xmlns:a16="http://schemas.microsoft.com/office/drawing/2014/main" id="{AC06F95D-BA5D-4DEE-93EF-3FE3173D13FF}"/>
              </a:ext>
            </a:extLst>
          </p:cNvPr>
          <p:cNvPicPr>
            <a:picLocks noChangeAspect="1"/>
          </p:cNvPicPr>
          <p:nvPr/>
        </p:nvPicPr>
        <p:blipFill rotWithShape="1">
          <a:blip r:embed="rId5" cstate="email">
            <a:alphaModFix/>
            <a:extLst>
              <a:ext uri="{28A0092B-C50C-407E-A947-70E740481C1C}">
                <a14:useLocalDpi xmlns:a14="http://schemas.microsoft.com/office/drawing/2010/main"/>
              </a:ext>
            </a:extLst>
          </a:blip>
          <a:srcRect/>
          <a:stretch/>
        </p:blipFill>
        <p:spPr>
          <a:xfrm>
            <a:off x="3611" y="10"/>
            <a:ext cx="12188389" cy="6857990"/>
          </a:xfrm>
          <a:prstGeom prst="rect">
            <a:avLst/>
          </a:prstGeom>
        </p:spPr>
      </p:pic>
      <p:grpSp>
        <p:nvGrpSpPr>
          <p:cNvPr id="14" name="Group 13">
            <a:extLst>
              <a:ext uri="{FF2B5EF4-FFF2-40B4-BE49-F238E27FC236}">
                <a16:creationId xmlns:a16="http://schemas.microsoft.com/office/drawing/2014/main" id="{D44056DF-7985-4692-968A-466E9E6AF76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15" name="Round Diagonal Corner Rectangle 7">
              <a:extLst>
                <a:ext uri="{FF2B5EF4-FFF2-40B4-BE49-F238E27FC236}">
                  <a16:creationId xmlns:a16="http://schemas.microsoft.com/office/drawing/2014/main" id="{B414A174-532A-4602-934F-9858D1D868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16" name="Group 15">
              <a:extLst>
                <a:ext uri="{FF2B5EF4-FFF2-40B4-BE49-F238E27FC236}">
                  <a16:creationId xmlns:a16="http://schemas.microsoft.com/office/drawing/2014/main" id="{940B0C0C-7F94-4725-8108-62B3B7A5AE7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17" name="Freeform 32">
                <a:extLst>
                  <a:ext uri="{FF2B5EF4-FFF2-40B4-BE49-F238E27FC236}">
                    <a16:creationId xmlns:a16="http://schemas.microsoft.com/office/drawing/2014/main" id="{367EAC5B-1891-480A-A3AD-B9F6A88FAC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8" name="Freeform 33">
                <a:extLst>
                  <a:ext uri="{FF2B5EF4-FFF2-40B4-BE49-F238E27FC236}">
                    <a16:creationId xmlns:a16="http://schemas.microsoft.com/office/drawing/2014/main" id="{E33FF633-15BA-464F-8F5B-26C56665F79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9" name="Freeform 34">
                <a:extLst>
                  <a:ext uri="{FF2B5EF4-FFF2-40B4-BE49-F238E27FC236}">
                    <a16:creationId xmlns:a16="http://schemas.microsoft.com/office/drawing/2014/main" id="{0C949DF6-E66B-4DB8-AB52-30CA781B48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0" name="Freeform 37">
                <a:extLst>
                  <a:ext uri="{FF2B5EF4-FFF2-40B4-BE49-F238E27FC236}">
                    <a16:creationId xmlns:a16="http://schemas.microsoft.com/office/drawing/2014/main" id="{309C2298-5EF9-4B09-8995-014F6D3BFF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1" name="Freeform 35">
                <a:extLst>
                  <a:ext uri="{FF2B5EF4-FFF2-40B4-BE49-F238E27FC236}">
                    <a16:creationId xmlns:a16="http://schemas.microsoft.com/office/drawing/2014/main" id="{319B2AFC-EBFF-477C-A364-6D575BE5AA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2" name="Freeform 36">
                <a:extLst>
                  <a:ext uri="{FF2B5EF4-FFF2-40B4-BE49-F238E27FC236}">
                    <a16:creationId xmlns:a16="http://schemas.microsoft.com/office/drawing/2014/main" id="{CC6B7D67-F2F8-4B07-B954-EAC9135B2BB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3" name="Freeform 38">
                <a:extLst>
                  <a:ext uri="{FF2B5EF4-FFF2-40B4-BE49-F238E27FC236}">
                    <a16:creationId xmlns:a16="http://schemas.microsoft.com/office/drawing/2014/main" id="{7FF1659D-33DA-4F62-8567-A54020D2E2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4" name="Freeform 39">
                <a:extLst>
                  <a:ext uri="{FF2B5EF4-FFF2-40B4-BE49-F238E27FC236}">
                    <a16:creationId xmlns:a16="http://schemas.microsoft.com/office/drawing/2014/main" id="{9110F572-DC3D-4AB3-B731-B73BD65057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5" name="Freeform 40">
                <a:extLst>
                  <a:ext uri="{FF2B5EF4-FFF2-40B4-BE49-F238E27FC236}">
                    <a16:creationId xmlns:a16="http://schemas.microsoft.com/office/drawing/2014/main" id="{A2F7D0E9-68CE-40F9-B0E9-F915103ECF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6" name="Rectangle 41">
                <a:extLst>
                  <a:ext uri="{FF2B5EF4-FFF2-40B4-BE49-F238E27FC236}">
                    <a16:creationId xmlns:a16="http://schemas.microsoft.com/office/drawing/2014/main" id="{AB69A438-1FB7-454A-A3E9-0C329643CD4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27" name="Freeform 32">
                <a:extLst>
                  <a:ext uri="{FF2B5EF4-FFF2-40B4-BE49-F238E27FC236}">
                    <a16:creationId xmlns:a16="http://schemas.microsoft.com/office/drawing/2014/main" id="{E64598D0-3A2C-4570-9E7C-C52C89549B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8" name="Freeform 33">
                <a:extLst>
                  <a:ext uri="{FF2B5EF4-FFF2-40B4-BE49-F238E27FC236}">
                    <a16:creationId xmlns:a16="http://schemas.microsoft.com/office/drawing/2014/main" id="{CC17CF42-8908-477B-9F36-DA1306CA010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9" name="Freeform 34">
                <a:extLst>
                  <a:ext uri="{FF2B5EF4-FFF2-40B4-BE49-F238E27FC236}">
                    <a16:creationId xmlns:a16="http://schemas.microsoft.com/office/drawing/2014/main" id="{A2457851-D4A0-404C-BF3F-99AE00B9E96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0" name="Freeform 37">
                <a:extLst>
                  <a:ext uri="{FF2B5EF4-FFF2-40B4-BE49-F238E27FC236}">
                    <a16:creationId xmlns:a16="http://schemas.microsoft.com/office/drawing/2014/main" id="{ECC300FA-EE4A-489E-9A47-79BEBF05DC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1" name="Freeform 35">
                <a:extLst>
                  <a:ext uri="{FF2B5EF4-FFF2-40B4-BE49-F238E27FC236}">
                    <a16:creationId xmlns:a16="http://schemas.microsoft.com/office/drawing/2014/main" id="{0D1F26E2-902B-416B-A1DB-80DAF78D8B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2" name="Freeform 36">
                <a:extLst>
                  <a:ext uri="{FF2B5EF4-FFF2-40B4-BE49-F238E27FC236}">
                    <a16:creationId xmlns:a16="http://schemas.microsoft.com/office/drawing/2014/main" id="{491346A0-BF6D-45A5-806A-2150768722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3" name="Freeform 38">
                <a:extLst>
                  <a:ext uri="{FF2B5EF4-FFF2-40B4-BE49-F238E27FC236}">
                    <a16:creationId xmlns:a16="http://schemas.microsoft.com/office/drawing/2014/main" id="{A8A5AAC9-38FD-4A03-AB91-236F2AAC625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4" name="Freeform 39">
                <a:extLst>
                  <a:ext uri="{FF2B5EF4-FFF2-40B4-BE49-F238E27FC236}">
                    <a16:creationId xmlns:a16="http://schemas.microsoft.com/office/drawing/2014/main" id="{7AD4105C-55AA-47FF-AC5D-5BCB0B78CD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5" name="Freeform 40">
                <a:extLst>
                  <a:ext uri="{FF2B5EF4-FFF2-40B4-BE49-F238E27FC236}">
                    <a16:creationId xmlns:a16="http://schemas.microsoft.com/office/drawing/2014/main" id="{1C4B42B1-B112-4057-82C3-E5AF3BC7F6D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6" name="Rectangle 41">
                <a:extLst>
                  <a:ext uri="{FF2B5EF4-FFF2-40B4-BE49-F238E27FC236}">
                    <a16:creationId xmlns:a16="http://schemas.microsoft.com/office/drawing/2014/main" id="{C8B37395-3651-4E66-A62E-31529FABC8C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le 1">
            <a:extLst>
              <a:ext uri="{FF2B5EF4-FFF2-40B4-BE49-F238E27FC236}">
                <a16:creationId xmlns:a16="http://schemas.microsoft.com/office/drawing/2014/main" id="{4D687081-16D7-4BC5-A7DB-E70117439F85}"/>
              </a:ext>
            </a:extLst>
          </p:cNvPr>
          <p:cNvSpPr>
            <a:spLocks noGrp="1"/>
          </p:cNvSpPr>
          <p:nvPr>
            <p:ph type="ctrTitle"/>
          </p:nvPr>
        </p:nvSpPr>
        <p:spPr>
          <a:xfrm>
            <a:off x="2654803" y="502675"/>
            <a:ext cx="6858000" cy="1569137"/>
          </a:xfrm>
        </p:spPr>
        <p:txBody>
          <a:bodyPr anchor="ctr">
            <a:normAutofit/>
          </a:bodyPr>
          <a:lstStyle/>
          <a:p>
            <a:pPr algn="ctr"/>
            <a:r>
              <a:rPr lang="en-US" b="1" u="sng" dirty="0">
                <a:latin typeface="Times New Roman" panose="02020603050405020304" pitchFamily="18" charset="0"/>
                <a:cs typeface="Times New Roman" panose="02020603050405020304" pitchFamily="18" charset="0"/>
              </a:rPr>
              <a:t>E-learning Website</a:t>
            </a:r>
            <a:endParaRPr lang="en-US"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1841851F-203A-4F8E-AA75-478526ABA894}"/>
              </a:ext>
            </a:extLst>
          </p:cNvPr>
          <p:cNvSpPr>
            <a:spLocks noGrp="1"/>
          </p:cNvSpPr>
          <p:nvPr>
            <p:ph type="subTitle" idx="1"/>
          </p:nvPr>
        </p:nvSpPr>
        <p:spPr>
          <a:xfrm>
            <a:off x="2636838" y="2255200"/>
            <a:ext cx="6857999" cy="2328438"/>
          </a:xfrm>
        </p:spPr>
        <p:txBody>
          <a:bodyPr>
            <a:normAutofit lnSpcReduction="10000"/>
          </a:bodyPr>
          <a:lstStyle/>
          <a:p>
            <a:pPr algn="ctr"/>
            <a:r>
              <a:rPr lang="en-US" sz="1600" dirty="0">
                <a:solidFill>
                  <a:schemeClr val="tx1"/>
                </a:solidFill>
              </a:rPr>
              <a:t>:: </a:t>
            </a:r>
            <a:r>
              <a:rPr lang="en-US" sz="1600" u="sng" dirty="0">
                <a:solidFill>
                  <a:schemeClr val="tx1"/>
                </a:solidFill>
              </a:rPr>
              <a:t>Team Members ::</a:t>
            </a:r>
          </a:p>
          <a:p>
            <a:pPr algn="ctr"/>
            <a:r>
              <a:rPr lang="en-US" sz="1500" dirty="0">
                <a:solidFill>
                  <a:schemeClr val="tx1"/>
                </a:solidFill>
              </a:rPr>
              <a:t>    1.  YOGITA BHARDWAJ   19BCE10187</a:t>
            </a:r>
          </a:p>
          <a:p>
            <a:pPr algn="ctr"/>
            <a:r>
              <a:rPr lang="en-US" sz="1500" dirty="0">
                <a:solidFill>
                  <a:schemeClr val="tx1"/>
                </a:solidFill>
              </a:rPr>
              <a:t>  2.  MAULI BHATNAGAR  19BCE10284</a:t>
            </a:r>
          </a:p>
          <a:p>
            <a:pPr algn="ctr"/>
            <a:r>
              <a:rPr lang="en-US" sz="1500" dirty="0">
                <a:solidFill>
                  <a:schemeClr val="tx1"/>
                </a:solidFill>
              </a:rPr>
              <a:t>  3.  ASHWINI DARADE     19BCE10311</a:t>
            </a:r>
          </a:p>
          <a:p>
            <a:pPr algn="ctr"/>
            <a:r>
              <a:rPr lang="en-US" sz="1500" dirty="0">
                <a:solidFill>
                  <a:schemeClr val="tx1"/>
                </a:solidFill>
              </a:rPr>
              <a:t>  4.  JHANVI TRIPATHI      19BCE10344</a:t>
            </a:r>
          </a:p>
          <a:p>
            <a:pPr algn="ctr"/>
            <a:r>
              <a:rPr lang="en-US" sz="1700" i="1" u="sng" dirty="0">
                <a:solidFill>
                  <a:schemeClr val="tx1"/>
                </a:solidFill>
                <a:latin typeface="Bahnschrift SemiBold Condensed" panose="020B0502040204020203" pitchFamily="34" charset="0"/>
              </a:rPr>
              <a:t>Guide – Dr. </a:t>
            </a:r>
            <a:r>
              <a:rPr lang="en-US" sz="1700" i="1" u="sng" dirty="0" err="1">
                <a:solidFill>
                  <a:schemeClr val="tx1"/>
                </a:solidFill>
                <a:latin typeface="Bahnschrift SemiBold Condensed" panose="020B0502040204020203" pitchFamily="34" charset="0"/>
              </a:rPr>
              <a:t>Sountharrajan</a:t>
            </a:r>
            <a:r>
              <a:rPr lang="en-US" sz="1700" i="1" u="sng" dirty="0">
                <a:solidFill>
                  <a:schemeClr val="tx1"/>
                </a:solidFill>
                <a:latin typeface="Bahnschrift SemiBold Condensed" panose="020B0502040204020203" pitchFamily="34" charset="0"/>
              </a:rPr>
              <a:t> S  sir</a:t>
            </a:r>
            <a:endParaRPr lang="en-US" sz="1700" dirty="0">
              <a:solidFill>
                <a:schemeClr val="tx1"/>
              </a:solidFill>
            </a:endParaRPr>
          </a:p>
        </p:txBody>
      </p:sp>
      <p:sp>
        <p:nvSpPr>
          <p:cNvPr id="38" name="Rectangle 37">
            <a:extLst>
              <a:ext uri="{FF2B5EF4-FFF2-40B4-BE49-F238E27FC236}">
                <a16:creationId xmlns:a16="http://schemas.microsoft.com/office/drawing/2014/main" id="{6B6D540F-1E2F-416F-819F-D8216BC8F3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Tree>
    <p:extLst>
      <p:ext uri="{BB962C8B-B14F-4D97-AF65-F5344CB8AC3E}">
        <p14:creationId xmlns:p14="http://schemas.microsoft.com/office/powerpoint/2010/main" val="21858758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8A15367-0251-429C-AE4D-FE41E85F9FCA}"/>
              </a:ext>
            </a:extLst>
          </p:cNvPr>
          <p:cNvSpPr>
            <a:spLocks noGrp="1"/>
          </p:cNvSpPr>
          <p:nvPr>
            <p:ph idx="1"/>
          </p:nvPr>
        </p:nvSpPr>
        <p:spPr/>
        <p:txBody>
          <a:bodyPr>
            <a:normAutofit lnSpcReduction="10000"/>
          </a:bodyPr>
          <a:lstStyle/>
          <a:p>
            <a:r>
              <a:rPr lang="en-US" sz="2400" b="0" i="0" dirty="0">
                <a:effectLst/>
              </a:rPr>
              <a:t>Web-based learning promotes active and independent learning.</a:t>
            </a:r>
          </a:p>
          <a:p>
            <a:r>
              <a:rPr lang="en-US" sz="2400" b="0" i="0" dirty="0">
                <a:effectLst/>
              </a:rPr>
              <a:t>It is a very convenient and flexible option; above all, you don't have to depend on anyone for anything.</a:t>
            </a:r>
          </a:p>
          <a:p>
            <a:r>
              <a:rPr lang="en-US" sz="2400" b="0" i="0" dirty="0">
                <a:effectLst/>
              </a:rPr>
              <a:t>Not only </a:t>
            </a:r>
            <a:r>
              <a:rPr lang="en-US" sz="2400" dirty="0"/>
              <a:t>you can</a:t>
            </a:r>
            <a:r>
              <a:rPr lang="en-US" sz="2400" b="0" i="0" dirty="0">
                <a:effectLst/>
              </a:rPr>
              <a:t> train yourself on a day to day basis, but also on weekends or whenever you have the free time to. There is no hard and fast rule.</a:t>
            </a:r>
          </a:p>
          <a:p>
            <a:r>
              <a:rPr lang="en-US" sz="2400" b="0" i="0" dirty="0">
                <a:effectLst/>
              </a:rPr>
              <a:t>Through discussion boards and chats, you are able to interact with everyone online and also clear your doubts if any.</a:t>
            </a:r>
          </a:p>
          <a:p>
            <a:pPr marL="0" indent="0">
              <a:buNone/>
            </a:pPr>
            <a:endParaRPr lang="en-US" sz="2400" b="0" i="0" dirty="0">
              <a:effectLst/>
            </a:endParaRPr>
          </a:p>
          <a:p>
            <a:pPr marL="0" indent="0">
              <a:buNone/>
            </a:pPr>
            <a:endParaRPr lang="en-US" b="0" i="0" dirty="0">
              <a:effectLst/>
              <a:latin typeface="EuclidCircularB"/>
            </a:endParaRPr>
          </a:p>
          <a:p>
            <a:endParaRPr lang="en-US" b="0" i="0" dirty="0">
              <a:effectLst/>
              <a:latin typeface="EuclidCircularB"/>
            </a:endParaRPr>
          </a:p>
          <a:p>
            <a:endParaRPr lang="en-US" dirty="0"/>
          </a:p>
          <a:p>
            <a:endParaRPr lang="en-IN" dirty="0"/>
          </a:p>
        </p:txBody>
      </p:sp>
      <p:pic>
        <p:nvPicPr>
          <p:cNvPr id="2" name="Picture 2" descr="Advantages of E-Learning, Benefits of Online Education - Naukri.com">
            <a:extLst>
              <a:ext uri="{FF2B5EF4-FFF2-40B4-BE49-F238E27FC236}">
                <a16:creationId xmlns:a16="http://schemas.microsoft.com/office/drawing/2014/main" id="{58702BDE-E171-439E-B2CE-2F03F1767A3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86676" y="346718"/>
            <a:ext cx="2919964" cy="17665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232918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C7A4FB-7FF1-4B25-AAA3-FE70A0DAC182}"/>
              </a:ext>
            </a:extLst>
          </p:cNvPr>
          <p:cNvSpPr>
            <a:spLocks noGrp="1"/>
          </p:cNvSpPr>
          <p:nvPr>
            <p:ph type="title"/>
          </p:nvPr>
        </p:nvSpPr>
        <p:spPr>
          <a:xfrm>
            <a:off x="1141412" y="327514"/>
            <a:ext cx="9905998" cy="1478570"/>
          </a:xfrm>
        </p:spPr>
        <p:txBody>
          <a:bodyPr/>
          <a:lstStyle/>
          <a:p>
            <a:pPr algn="ctr"/>
            <a:r>
              <a:rPr lang="en-IN" b="1" u="sng" dirty="0">
                <a:solidFill>
                  <a:srgbClr val="FFFF00"/>
                </a:solidFill>
                <a:latin typeface="Times New Roman" panose="02020603050405020304" pitchFamily="18" charset="0"/>
                <a:cs typeface="Times New Roman" panose="02020603050405020304" pitchFamily="18" charset="0"/>
              </a:rPr>
              <a:t>HARDWARE &amp; SOFTWARE REQUIREMENTS</a:t>
            </a:r>
          </a:p>
        </p:txBody>
      </p:sp>
      <p:sp>
        <p:nvSpPr>
          <p:cNvPr id="3" name="Content Placeholder 2">
            <a:extLst>
              <a:ext uri="{FF2B5EF4-FFF2-40B4-BE49-F238E27FC236}">
                <a16:creationId xmlns:a16="http://schemas.microsoft.com/office/drawing/2014/main" id="{618E7B24-A2B4-4CF7-BCFE-DC9F61EE2276}"/>
              </a:ext>
            </a:extLst>
          </p:cNvPr>
          <p:cNvSpPr>
            <a:spLocks noGrp="1"/>
          </p:cNvSpPr>
          <p:nvPr>
            <p:ph idx="1"/>
          </p:nvPr>
        </p:nvSpPr>
        <p:spPr/>
        <p:txBody>
          <a:bodyPr>
            <a:normAutofit/>
          </a:bodyPr>
          <a:lstStyle/>
          <a:p>
            <a:r>
              <a:rPr lang="en-IN" sz="2400" dirty="0"/>
              <a:t>SUBLIME TEXT EDITOR –       for coding</a:t>
            </a:r>
          </a:p>
          <a:p>
            <a:r>
              <a:rPr lang="en-IN" sz="2400" dirty="0"/>
              <a:t>NOTEPAD –                         for coding</a:t>
            </a:r>
          </a:p>
          <a:p>
            <a:r>
              <a:rPr lang="en-IN" sz="2400" dirty="0"/>
              <a:t>csstricks.com –                      for </a:t>
            </a:r>
            <a:r>
              <a:rPr lang="en-IN" sz="2400" dirty="0" err="1"/>
              <a:t>css</a:t>
            </a:r>
            <a:endParaRPr lang="en-IN" sz="2400" dirty="0"/>
          </a:p>
          <a:p>
            <a:r>
              <a:rPr lang="en-IN" sz="2400" u="sng" dirty="0"/>
              <a:t>For graphic programs and resources</a:t>
            </a:r>
          </a:p>
          <a:p>
            <a:pPr marL="0" indent="0">
              <a:buNone/>
            </a:pPr>
            <a:r>
              <a:rPr lang="en-IN" sz="2400" dirty="0"/>
              <a:t>          -</a:t>
            </a:r>
            <a:r>
              <a:rPr lang="en-IN" sz="2400" dirty="0" err="1"/>
              <a:t>canva</a:t>
            </a:r>
            <a:endParaRPr lang="en-IN" sz="2400" dirty="0"/>
          </a:p>
          <a:p>
            <a:pPr marL="0" indent="0">
              <a:buNone/>
            </a:pPr>
            <a:endParaRPr lang="en-IN" sz="2400" dirty="0"/>
          </a:p>
          <a:p>
            <a:endParaRPr lang="en-IN" dirty="0"/>
          </a:p>
        </p:txBody>
      </p:sp>
      <p:pic>
        <p:nvPicPr>
          <p:cNvPr id="5" name="Picture 4" descr="Researcher Exploits Microsoft's Notepad to 'Pop a Shell' | Threatpost">
            <a:extLst>
              <a:ext uri="{FF2B5EF4-FFF2-40B4-BE49-F238E27FC236}">
                <a16:creationId xmlns:a16="http://schemas.microsoft.com/office/drawing/2014/main" id="{BF5928AE-15B8-459E-B24B-2947A40E706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16660" y="1750034"/>
            <a:ext cx="2590800" cy="177165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Sublime Text - Wikipedia">
            <a:extLst>
              <a:ext uri="{FF2B5EF4-FFF2-40B4-BE49-F238E27FC236}">
                <a16:creationId xmlns:a16="http://schemas.microsoft.com/office/drawing/2014/main" id="{23CF553B-CDF1-4454-84B0-8C48CE2FE91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724261" y="1750034"/>
            <a:ext cx="2143125" cy="1503610"/>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Google Forms - Wikipedia">
            <a:extLst>
              <a:ext uri="{FF2B5EF4-FFF2-40B4-BE49-F238E27FC236}">
                <a16:creationId xmlns:a16="http://schemas.microsoft.com/office/drawing/2014/main" id="{C87B2190-AD0E-4645-8C0C-EA00019C34A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16660" y="4124624"/>
            <a:ext cx="1819275" cy="1972618"/>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6" descr="Canva (@canva) | Twitter">
            <a:extLst>
              <a:ext uri="{FF2B5EF4-FFF2-40B4-BE49-F238E27FC236}">
                <a16:creationId xmlns:a16="http://schemas.microsoft.com/office/drawing/2014/main" id="{8F58E3CB-E860-4E6F-AEEA-B06DC5692F6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157012" y="3902981"/>
            <a:ext cx="2143125" cy="2143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229420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E07C158-3F14-4172-9600-9EECF331FB8A}"/>
              </a:ext>
            </a:extLst>
          </p:cNvPr>
          <p:cNvSpPr>
            <a:spLocks noGrp="1"/>
          </p:cNvSpPr>
          <p:nvPr>
            <p:ph idx="1"/>
          </p:nvPr>
        </p:nvSpPr>
        <p:spPr/>
        <p:txBody>
          <a:bodyPr/>
          <a:lstStyle/>
          <a:p>
            <a:r>
              <a:rPr lang="en-IN" sz="2400" dirty="0"/>
              <a:t>HTML                      -  For the structure of the web content</a:t>
            </a:r>
          </a:p>
          <a:p>
            <a:endParaRPr lang="en-IN" sz="2400" dirty="0"/>
          </a:p>
          <a:p>
            <a:r>
              <a:rPr lang="en-IN" sz="2400" dirty="0"/>
              <a:t>CSS                        -  For presentation and styling of the web content</a:t>
            </a:r>
          </a:p>
          <a:p>
            <a:endParaRPr lang="en-IN" sz="2400" dirty="0"/>
          </a:p>
          <a:p>
            <a:r>
              <a:rPr lang="en-IN" sz="2400" dirty="0"/>
              <a:t>JAVASCRIPT            -  For creating web pages</a:t>
            </a:r>
          </a:p>
          <a:p>
            <a:endParaRPr lang="en-IN" dirty="0"/>
          </a:p>
        </p:txBody>
      </p:sp>
      <p:pic>
        <p:nvPicPr>
          <p:cNvPr id="2" name="Picture 2" descr="8 HTML tags you need to be using (and 5 to avoid) | Creative Bloq">
            <a:extLst>
              <a:ext uri="{FF2B5EF4-FFF2-40B4-BE49-F238E27FC236}">
                <a16:creationId xmlns:a16="http://schemas.microsoft.com/office/drawing/2014/main" id="{9A344DBD-5711-47E2-8EB9-8349EC2564B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4873" y="290134"/>
            <a:ext cx="2857500" cy="1817197"/>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4" descr="CSS - Wikipedia">
            <a:extLst>
              <a:ext uri="{FF2B5EF4-FFF2-40B4-BE49-F238E27FC236}">
                <a16:creationId xmlns:a16="http://schemas.microsoft.com/office/drawing/2014/main" id="{50E18868-517B-4248-B902-E5903179AF0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96460" y="330758"/>
            <a:ext cx="1800225" cy="1847651"/>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6" descr="Javarevisited: Top 10 Courses to Learn JavaScript in 2020 - Best of Lot">
            <a:extLst>
              <a:ext uri="{FF2B5EF4-FFF2-40B4-BE49-F238E27FC236}">
                <a16:creationId xmlns:a16="http://schemas.microsoft.com/office/drawing/2014/main" id="{2EC87E99-66BF-4F21-8528-2D3E91C8507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655332" y="328301"/>
            <a:ext cx="2857500" cy="17611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752014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B413DD-518F-46A2-B39F-F35A62E24A7A}"/>
              </a:ext>
            </a:extLst>
          </p:cNvPr>
          <p:cNvSpPr>
            <a:spLocks noGrp="1"/>
          </p:cNvSpPr>
          <p:nvPr>
            <p:ph type="title"/>
          </p:nvPr>
        </p:nvSpPr>
        <p:spPr/>
        <p:txBody>
          <a:bodyPr/>
          <a:lstStyle/>
          <a:p>
            <a:pPr algn="ctr"/>
            <a:r>
              <a:rPr lang="en-IN" b="1" u="sng" dirty="0">
                <a:solidFill>
                  <a:srgbClr val="FFFF00"/>
                </a:solidFill>
                <a:latin typeface="Times New Roman" panose="02020603050405020304" pitchFamily="18" charset="0"/>
                <a:cs typeface="Times New Roman" panose="02020603050405020304" pitchFamily="18" charset="0"/>
              </a:rPr>
              <a:t>OVERALL SYSTEM ARCHITECTURAL DIAGRAM</a:t>
            </a:r>
          </a:p>
        </p:txBody>
      </p:sp>
      <p:pic>
        <p:nvPicPr>
          <p:cNvPr id="4" name="Picture 2" descr="Machine Learning System Architecture - Quantum Computing">
            <a:extLst>
              <a:ext uri="{FF2B5EF4-FFF2-40B4-BE49-F238E27FC236}">
                <a16:creationId xmlns:a16="http://schemas.microsoft.com/office/drawing/2014/main" id="{17DD7619-546B-4585-B76E-859D93A82FA5}"/>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061964" y="2219856"/>
            <a:ext cx="8064896" cy="42628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760442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87EED9-A96C-4712-9F16-4D0DFA898C82}"/>
              </a:ext>
            </a:extLst>
          </p:cNvPr>
          <p:cNvSpPr>
            <a:spLocks noGrp="1"/>
          </p:cNvSpPr>
          <p:nvPr>
            <p:ph type="title"/>
          </p:nvPr>
        </p:nvSpPr>
        <p:spPr/>
        <p:txBody>
          <a:bodyPr/>
          <a:lstStyle/>
          <a:p>
            <a:pPr algn="ctr"/>
            <a:r>
              <a:rPr lang="en-IN" b="1" u="sng" dirty="0">
                <a:solidFill>
                  <a:srgbClr val="FFFF00"/>
                </a:solidFill>
                <a:latin typeface="Times New Roman" panose="02020603050405020304" pitchFamily="18" charset="0"/>
                <a:cs typeface="Times New Roman" panose="02020603050405020304" pitchFamily="18" charset="0"/>
              </a:rPr>
              <a:t>LITERATURE REVIEW</a:t>
            </a:r>
          </a:p>
        </p:txBody>
      </p:sp>
      <p:sp>
        <p:nvSpPr>
          <p:cNvPr id="3" name="Content Placeholder 2">
            <a:extLst>
              <a:ext uri="{FF2B5EF4-FFF2-40B4-BE49-F238E27FC236}">
                <a16:creationId xmlns:a16="http://schemas.microsoft.com/office/drawing/2014/main" id="{A9D0A90C-0887-431E-AE0E-21B286D90C3F}"/>
              </a:ext>
            </a:extLst>
          </p:cNvPr>
          <p:cNvSpPr>
            <a:spLocks noGrp="1"/>
          </p:cNvSpPr>
          <p:nvPr>
            <p:ph idx="1"/>
          </p:nvPr>
        </p:nvSpPr>
        <p:spPr/>
        <p:txBody>
          <a:bodyPr>
            <a:normAutofit fontScale="85000" lnSpcReduction="10000"/>
          </a:bodyPr>
          <a:lstStyle/>
          <a:p>
            <a:r>
              <a:rPr lang="en-US" dirty="0"/>
              <a:t>Despite the enormous growth of e-learning in education and its perceived benefits, the efficiency of such tools will not be fully utilized if the users inclined to not accept and use the system. Therefore, the successful implementation of e-learning tools depends on whether or not the students are willing to adopt and accept the technology. However, recent studies have shown that e-learning implementation is not simply a technological solution, but also a process of many different factors such as social factors , individual factors , organizational such as facilitating conditions  in addition to behavioral and cultural factors .Such major factors play an important role in how an information technology is developed and used .To ensure all these factors we have developed a website which is user friendly and can be easily access from any place</a:t>
            </a:r>
            <a:endParaRPr lang="en-IN" dirty="0"/>
          </a:p>
        </p:txBody>
      </p:sp>
    </p:spTree>
    <p:extLst>
      <p:ext uri="{BB962C8B-B14F-4D97-AF65-F5344CB8AC3E}">
        <p14:creationId xmlns:p14="http://schemas.microsoft.com/office/powerpoint/2010/main" val="23770354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68871A-AAD3-46AD-B967-B7E692E70FA6}"/>
              </a:ext>
            </a:extLst>
          </p:cNvPr>
          <p:cNvSpPr>
            <a:spLocks noGrp="1"/>
          </p:cNvSpPr>
          <p:nvPr>
            <p:ph type="title"/>
          </p:nvPr>
        </p:nvSpPr>
        <p:spPr/>
        <p:txBody>
          <a:bodyPr/>
          <a:lstStyle/>
          <a:p>
            <a:pPr algn="ctr"/>
            <a:r>
              <a:rPr lang="en-IN" b="1" u="sng" dirty="0">
                <a:solidFill>
                  <a:srgbClr val="FFFF00"/>
                </a:solidFill>
                <a:latin typeface="Times New Roman" panose="02020603050405020304" pitchFamily="18" charset="0"/>
                <a:cs typeface="Times New Roman" panose="02020603050405020304" pitchFamily="18" charset="0"/>
              </a:rPr>
              <a:t>MODULE DESCRIPTION</a:t>
            </a:r>
          </a:p>
        </p:txBody>
      </p:sp>
      <p:sp>
        <p:nvSpPr>
          <p:cNvPr id="3" name="Content Placeholder 2">
            <a:extLst>
              <a:ext uri="{FF2B5EF4-FFF2-40B4-BE49-F238E27FC236}">
                <a16:creationId xmlns:a16="http://schemas.microsoft.com/office/drawing/2014/main" id="{E378DC36-74B6-4AC6-967F-355DA130AC16}"/>
              </a:ext>
            </a:extLst>
          </p:cNvPr>
          <p:cNvSpPr>
            <a:spLocks noGrp="1"/>
          </p:cNvSpPr>
          <p:nvPr>
            <p:ph idx="1"/>
          </p:nvPr>
        </p:nvSpPr>
        <p:spPr>
          <a:xfrm>
            <a:off x="1141412" y="2097088"/>
            <a:ext cx="9905999" cy="3694113"/>
          </a:xfrm>
        </p:spPr>
        <p:txBody>
          <a:bodyPr>
            <a:normAutofit fontScale="70000" lnSpcReduction="20000"/>
          </a:bodyPr>
          <a:lstStyle/>
          <a:p>
            <a:r>
              <a:rPr lang="en-US" dirty="0"/>
              <a:t>The MODULES OF THIS WEBSITE CONTAINS-</a:t>
            </a:r>
          </a:p>
          <a:p>
            <a:pPr marL="0" indent="0">
              <a:buNone/>
            </a:pPr>
            <a:r>
              <a:rPr lang="en-US" dirty="0"/>
              <a:t>-----A LOGIN BOX</a:t>
            </a:r>
          </a:p>
          <a:p>
            <a:pPr marL="0" indent="0">
              <a:buNone/>
            </a:pPr>
            <a:r>
              <a:rPr lang="en-US" dirty="0"/>
              <a:t>-----A SIGNUP BOX</a:t>
            </a:r>
          </a:p>
          <a:p>
            <a:r>
              <a:rPr lang="en-US" sz="2900" dirty="0"/>
              <a:t>List of subjects and inside them we put the study material and video links that will help the help to completely understand the particular topic or course</a:t>
            </a:r>
            <a:r>
              <a:rPr lang="en-US" dirty="0"/>
              <a:t>. The Layout of the website is simple that enable the user to find their matter easily without facing any problem. This website is useful  and beneficial for the  engineering students and for all those students who wants to learn specific course and we have put the content that can be easily understand .EACH MODULE OF THIS WEBSITE ARE MADE IN SUCH A WAY THAT IT Establish and maintain an environment for learning ,  available anywhere ,A platform  that is available 24/7 and </a:t>
            </a:r>
            <a:r>
              <a:rPr lang="en-US" dirty="0" err="1"/>
              <a:t>hasAccess</a:t>
            </a:r>
            <a:r>
              <a:rPr lang="en-US" dirty="0"/>
              <a:t> to online resources</a:t>
            </a:r>
          </a:p>
          <a:p>
            <a:endParaRPr lang="en-IN" dirty="0"/>
          </a:p>
        </p:txBody>
      </p:sp>
    </p:spTree>
    <p:extLst>
      <p:ext uri="{BB962C8B-B14F-4D97-AF65-F5344CB8AC3E}">
        <p14:creationId xmlns:p14="http://schemas.microsoft.com/office/powerpoint/2010/main" val="15836432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D633E4-E7A5-44E6-A716-8205F5DB56CD}"/>
              </a:ext>
            </a:extLst>
          </p:cNvPr>
          <p:cNvSpPr>
            <a:spLocks noGrp="1"/>
          </p:cNvSpPr>
          <p:nvPr>
            <p:ph type="title"/>
          </p:nvPr>
        </p:nvSpPr>
        <p:spPr/>
        <p:txBody>
          <a:bodyPr/>
          <a:lstStyle/>
          <a:p>
            <a:pPr algn="ctr"/>
            <a:r>
              <a:rPr lang="en-IN" b="1" u="sng" dirty="0">
                <a:solidFill>
                  <a:srgbClr val="FFFF00"/>
                </a:solidFill>
                <a:latin typeface="Times New Roman" panose="02020603050405020304" pitchFamily="18" charset="0"/>
                <a:cs typeface="Times New Roman" panose="02020603050405020304" pitchFamily="18" charset="0"/>
              </a:rPr>
              <a:t>MODULE WORK FLOW EXPLANATION</a:t>
            </a:r>
          </a:p>
        </p:txBody>
      </p:sp>
      <p:sp>
        <p:nvSpPr>
          <p:cNvPr id="3" name="Content Placeholder 2">
            <a:extLst>
              <a:ext uri="{FF2B5EF4-FFF2-40B4-BE49-F238E27FC236}">
                <a16:creationId xmlns:a16="http://schemas.microsoft.com/office/drawing/2014/main" id="{3524BDC5-0952-4A93-90FF-55B03DE42E4A}"/>
              </a:ext>
            </a:extLst>
          </p:cNvPr>
          <p:cNvSpPr>
            <a:spLocks noGrp="1"/>
          </p:cNvSpPr>
          <p:nvPr>
            <p:ph idx="1"/>
          </p:nvPr>
        </p:nvSpPr>
        <p:spPr/>
        <p:txBody>
          <a:bodyPr/>
          <a:lstStyle/>
          <a:p>
            <a:pPr marL="0" indent="0">
              <a:buNone/>
            </a:pPr>
            <a:r>
              <a:rPr lang="en-US" dirty="0"/>
              <a:t>When the person open the website for the first time he/she will have to go to the signup box to enter his/her details and set the password  for their account then they have to login their account from the login box . Then they have to select the course that they want to study by clicking on its icon. When they click on the icon a dialog box will appear that contain PPT and Video links and by clicking on them ppt or video will start.</a:t>
            </a:r>
            <a:endParaRPr lang="en-IN" dirty="0"/>
          </a:p>
        </p:txBody>
      </p:sp>
    </p:spTree>
    <p:extLst>
      <p:ext uri="{BB962C8B-B14F-4D97-AF65-F5344CB8AC3E}">
        <p14:creationId xmlns:p14="http://schemas.microsoft.com/office/powerpoint/2010/main" val="17929949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AFC9AE-AB7D-46EE-B539-CFBB864D6E8F}"/>
              </a:ext>
            </a:extLst>
          </p:cNvPr>
          <p:cNvSpPr>
            <a:spLocks noGrp="1"/>
          </p:cNvSpPr>
          <p:nvPr>
            <p:ph type="title"/>
          </p:nvPr>
        </p:nvSpPr>
        <p:spPr>
          <a:xfrm>
            <a:off x="1141412" y="618519"/>
            <a:ext cx="9905998" cy="1478570"/>
          </a:xfrm>
        </p:spPr>
        <p:txBody>
          <a:bodyPr/>
          <a:lstStyle/>
          <a:p>
            <a:pPr algn="ctr"/>
            <a:r>
              <a:rPr lang="en-IN" b="1" u="sng" dirty="0">
                <a:solidFill>
                  <a:srgbClr val="FFFF00"/>
                </a:solidFill>
                <a:latin typeface="Times New Roman" panose="02020603050405020304" pitchFamily="18" charset="0"/>
                <a:cs typeface="Times New Roman" panose="02020603050405020304" pitchFamily="18" charset="0"/>
              </a:rPr>
              <a:t>IMPLEMENTATION &amp; CODING</a:t>
            </a:r>
          </a:p>
        </p:txBody>
      </p:sp>
      <p:sp>
        <p:nvSpPr>
          <p:cNvPr id="3" name="Content Placeholder 2">
            <a:extLst>
              <a:ext uri="{FF2B5EF4-FFF2-40B4-BE49-F238E27FC236}">
                <a16:creationId xmlns:a16="http://schemas.microsoft.com/office/drawing/2014/main" id="{6095EAA7-12DD-480D-BDC6-D376B170BAAF}"/>
              </a:ext>
            </a:extLst>
          </p:cNvPr>
          <p:cNvSpPr>
            <a:spLocks noGrp="1"/>
          </p:cNvSpPr>
          <p:nvPr>
            <p:ph idx="1"/>
          </p:nvPr>
        </p:nvSpPr>
        <p:spPr/>
        <p:txBody>
          <a:bodyPr/>
          <a:lstStyle/>
          <a:p>
            <a:r>
              <a:rPr lang="en-US" dirty="0"/>
              <a:t>An instant of coding in HTML</a:t>
            </a:r>
          </a:p>
          <a:p>
            <a:endParaRPr lang="en-IN" dirty="0"/>
          </a:p>
        </p:txBody>
      </p:sp>
      <p:pic>
        <p:nvPicPr>
          <p:cNvPr id="4" name="Picture 3">
            <a:extLst>
              <a:ext uri="{FF2B5EF4-FFF2-40B4-BE49-F238E27FC236}">
                <a16:creationId xmlns:a16="http://schemas.microsoft.com/office/drawing/2014/main" id="{0D2759C2-0C81-41A9-8A82-A5F2BAD3BC61}"/>
              </a:ext>
            </a:extLst>
          </p:cNvPr>
          <p:cNvPicPr>
            <a:picLocks noChangeAspect="1"/>
          </p:cNvPicPr>
          <p:nvPr/>
        </p:nvPicPr>
        <p:blipFill>
          <a:blip r:embed="rId2"/>
          <a:stretch>
            <a:fillRect/>
          </a:stretch>
        </p:blipFill>
        <p:spPr>
          <a:xfrm>
            <a:off x="964297" y="2793999"/>
            <a:ext cx="5233303" cy="3157333"/>
          </a:xfrm>
          <a:prstGeom prst="rect">
            <a:avLst/>
          </a:prstGeom>
        </p:spPr>
      </p:pic>
      <p:pic>
        <p:nvPicPr>
          <p:cNvPr id="5" name="Picture 4">
            <a:extLst>
              <a:ext uri="{FF2B5EF4-FFF2-40B4-BE49-F238E27FC236}">
                <a16:creationId xmlns:a16="http://schemas.microsoft.com/office/drawing/2014/main" id="{AFDE481B-9935-43A2-82C3-A06778A99A6A}"/>
              </a:ext>
            </a:extLst>
          </p:cNvPr>
          <p:cNvPicPr>
            <a:picLocks noChangeAspect="1"/>
          </p:cNvPicPr>
          <p:nvPr/>
        </p:nvPicPr>
        <p:blipFill>
          <a:blip r:embed="rId3"/>
          <a:stretch>
            <a:fillRect/>
          </a:stretch>
        </p:blipFill>
        <p:spPr>
          <a:xfrm>
            <a:off x="6374715" y="2793998"/>
            <a:ext cx="5105020" cy="3149601"/>
          </a:xfrm>
          <a:prstGeom prst="rect">
            <a:avLst/>
          </a:prstGeom>
        </p:spPr>
      </p:pic>
    </p:spTree>
    <p:extLst>
      <p:ext uri="{BB962C8B-B14F-4D97-AF65-F5344CB8AC3E}">
        <p14:creationId xmlns:p14="http://schemas.microsoft.com/office/powerpoint/2010/main" val="18220435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51FBFEA-9EFD-4A02-9269-2EF61D71D6C5}"/>
              </a:ext>
            </a:extLst>
          </p:cNvPr>
          <p:cNvPicPr>
            <a:picLocks noChangeAspect="1"/>
          </p:cNvPicPr>
          <p:nvPr/>
        </p:nvPicPr>
        <p:blipFill>
          <a:blip r:embed="rId2"/>
          <a:stretch>
            <a:fillRect/>
          </a:stretch>
        </p:blipFill>
        <p:spPr>
          <a:xfrm>
            <a:off x="844304" y="1351280"/>
            <a:ext cx="4906256" cy="3149086"/>
          </a:xfrm>
          <a:prstGeom prst="rect">
            <a:avLst/>
          </a:prstGeom>
        </p:spPr>
      </p:pic>
      <p:pic>
        <p:nvPicPr>
          <p:cNvPr id="5" name="Picture 4">
            <a:extLst>
              <a:ext uri="{FF2B5EF4-FFF2-40B4-BE49-F238E27FC236}">
                <a16:creationId xmlns:a16="http://schemas.microsoft.com/office/drawing/2014/main" id="{C30534DC-BDFA-42A5-B038-2A0E5D136FBA}"/>
              </a:ext>
            </a:extLst>
          </p:cNvPr>
          <p:cNvPicPr>
            <a:picLocks noChangeAspect="1"/>
          </p:cNvPicPr>
          <p:nvPr/>
        </p:nvPicPr>
        <p:blipFill>
          <a:blip r:embed="rId3"/>
          <a:stretch>
            <a:fillRect/>
          </a:stretch>
        </p:blipFill>
        <p:spPr>
          <a:xfrm>
            <a:off x="6330062" y="1351281"/>
            <a:ext cx="4795138" cy="3149086"/>
          </a:xfrm>
          <a:prstGeom prst="rect">
            <a:avLst/>
          </a:prstGeom>
        </p:spPr>
      </p:pic>
    </p:spTree>
    <p:extLst>
      <p:ext uri="{BB962C8B-B14F-4D97-AF65-F5344CB8AC3E}">
        <p14:creationId xmlns:p14="http://schemas.microsoft.com/office/powerpoint/2010/main" val="13308193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8C3D7E-E8E3-4E35-BC41-BEA614DA2E69}"/>
              </a:ext>
            </a:extLst>
          </p:cNvPr>
          <p:cNvSpPr>
            <a:spLocks noGrp="1"/>
          </p:cNvSpPr>
          <p:nvPr>
            <p:ph type="title"/>
          </p:nvPr>
        </p:nvSpPr>
        <p:spPr/>
        <p:txBody>
          <a:bodyPr/>
          <a:lstStyle/>
          <a:p>
            <a:pPr algn="ctr"/>
            <a:r>
              <a:rPr lang="en-IN" b="1" u="sng" dirty="0">
                <a:solidFill>
                  <a:srgbClr val="FFFF00"/>
                </a:solidFill>
                <a:latin typeface="Times New Roman" panose="02020603050405020304" pitchFamily="18" charset="0"/>
                <a:cs typeface="Times New Roman" panose="02020603050405020304" pitchFamily="18" charset="0"/>
              </a:rPr>
              <a:t>SNAPSHOT OF THE PROJECT</a:t>
            </a:r>
          </a:p>
        </p:txBody>
      </p:sp>
      <p:pic>
        <p:nvPicPr>
          <p:cNvPr id="4" name="Picture 3">
            <a:extLst>
              <a:ext uri="{FF2B5EF4-FFF2-40B4-BE49-F238E27FC236}">
                <a16:creationId xmlns:a16="http://schemas.microsoft.com/office/drawing/2014/main" id="{A6F5C31A-D28D-4D4F-8187-21A02CD2635D}"/>
              </a:ext>
            </a:extLst>
          </p:cNvPr>
          <p:cNvPicPr>
            <a:picLocks noChangeAspect="1"/>
          </p:cNvPicPr>
          <p:nvPr/>
        </p:nvPicPr>
        <p:blipFill>
          <a:blip r:embed="rId2"/>
          <a:stretch>
            <a:fillRect/>
          </a:stretch>
        </p:blipFill>
        <p:spPr>
          <a:xfrm>
            <a:off x="787093" y="1806434"/>
            <a:ext cx="4922827" cy="4157486"/>
          </a:xfrm>
          <a:prstGeom prst="rect">
            <a:avLst/>
          </a:prstGeom>
        </p:spPr>
      </p:pic>
      <p:pic>
        <p:nvPicPr>
          <p:cNvPr id="5" name="Picture 4">
            <a:extLst>
              <a:ext uri="{FF2B5EF4-FFF2-40B4-BE49-F238E27FC236}">
                <a16:creationId xmlns:a16="http://schemas.microsoft.com/office/drawing/2014/main" id="{6E390D52-9F4A-4F06-BC3D-86990F21F05D}"/>
              </a:ext>
            </a:extLst>
          </p:cNvPr>
          <p:cNvPicPr>
            <a:picLocks noChangeAspect="1"/>
          </p:cNvPicPr>
          <p:nvPr/>
        </p:nvPicPr>
        <p:blipFill>
          <a:blip r:embed="rId3"/>
          <a:stretch>
            <a:fillRect/>
          </a:stretch>
        </p:blipFill>
        <p:spPr>
          <a:xfrm>
            <a:off x="5896947" y="1806434"/>
            <a:ext cx="5929294" cy="4157485"/>
          </a:xfrm>
          <a:prstGeom prst="rect">
            <a:avLst/>
          </a:prstGeom>
        </p:spPr>
      </p:pic>
    </p:spTree>
    <p:extLst>
      <p:ext uri="{BB962C8B-B14F-4D97-AF65-F5344CB8AC3E}">
        <p14:creationId xmlns:p14="http://schemas.microsoft.com/office/powerpoint/2010/main" val="1041483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F0A3DE-8300-4C45-84D8-72FC0E59001C}"/>
              </a:ext>
            </a:extLst>
          </p:cNvPr>
          <p:cNvSpPr>
            <a:spLocks noGrp="1"/>
          </p:cNvSpPr>
          <p:nvPr>
            <p:ph type="title"/>
          </p:nvPr>
        </p:nvSpPr>
        <p:spPr>
          <a:xfrm>
            <a:off x="4074160" y="618518"/>
            <a:ext cx="7416799" cy="1478570"/>
          </a:xfrm>
        </p:spPr>
        <p:txBody>
          <a:bodyPr>
            <a:normAutofit/>
          </a:bodyPr>
          <a:lstStyle/>
          <a:p>
            <a:pPr algn="ctr"/>
            <a:r>
              <a:rPr lang="en-US" sz="4800" b="1" u="sng" dirty="0">
                <a:solidFill>
                  <a:srgbClr val="FFFF00"/>
                </a:solidFill>
                <a:latin typeface="Times New Roman" panose="02020603050405020304" pitchFamily="18" charset="0"/>
                <a:cs typeface="Times New Roman" panose="02020603050405020304" pitchFamily="18" charset="0"/>
              </a:rPr>
              <a:t>INTRODUCTION</a:t>
            </a:r>
            <a:endParaRPr lang="en-IN" sz="4800" b="1" u="sng" dirty="0">
              <a:solidFill>
                <a:srgbClr val="FFFF00"/>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145BB4E6-7CA2-495A-BC88-A7FCABE6E3F1}"/>
              </a:ext>
            </a:extLst>
          </p:cNvPr>
          <p:cNvSpPr>
            <a:spLocks noGrp="1"/>
          </p:cNvSpPr>
          <p:nvPr>
            <p:ph idx="1"/>
          </p:nvPr>
        </p:nvSpPr>
        <p:spPr>
          <a:xfrm>
            <a:off x="4074160" y="2249487"/>
            <a:ext cx="7416799" cy="3541714"/>
          </a:xfrm>
        </p:spPr>
        <p:txBody>
          <a:bodyPr>
            <a:normAutofit lnSpcReduction="10000"/>
          </a:bodyPr>
          <a:lstStyle/>
          <a:p>
            <a:r>
              <a:rPr lang="en-US" dirty="0"/>
              <a:t>E-learning website is a growing field. Traditionally it has referred to full-scale distance education. Normally it has been practiced in higher education and corporate and occupational training contexts as a part of lifelong learning. However, with the emergence of new open and mobile platforms and web apps, a range of possibilities has opened to facilitate teaching and learning processes in fully on-site or blended environment</a:t>
            </a:r>
            <a:endParaRPr lang="en-IN" dirty="0"/>
          </a:p>
        </p:txBody>
      </p:sp>
      <p:pic>
        <p:nvPicPr>
          <p:cNvPr id="5" name="Content Placeholder 6" descr="circuit board">
            <a:extLst>
              <a:ext uri="{FF2B5EF4-FFF2-40B4-BE49-F238E27FC236}">
                <a16:creationId xmlns:a16="http://schemas.microsoft.com/office/drawing/2014/main" id="{2339E549-5625-4AC7-B633-316B7AAB1D26}"/>
              </a:ext>
            </a:extLst>
          </p:cNvPr>
          <p:cNvPicPr>
            <a:picLocks noChangeAspect="1"/>
          </p:cNvPicPr>
          <p:nvPr/>
        </p:nvPicPr>
        <p:blipFill rotWithShape="1">
          <a:blip r:embed="rId2"/>
          <a:srcRect l="7131" r="14065"/>
          <a:stretch/>
        </p:blipFill>
        <p:spPr>
          <a:xfrm flipH="1">
            <a:off x="-5598" y="10"/>
            <a:ext cx="3835918" cy="6857990"/>
          </a:xfrm>
          <a:prstGeom prst="rect">
            <a:avLst/>
          </a:prstGeom>
        </p:spPr>
      </p:pic>
    </p:spTree>
    <p:extLst>
      <p:ext uri="{BB962C8B-B14F-4D97-AF65-F5344CB8AC3E}">
        <p14:creationId xmlns:p14="http://schemas.microsoft.com/office/powerpoint/2010/main" val="363038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64AA0BD-2EE4-40D8-B397-63D47F79DDA0}"/>
              </a:ext>
            </a:extLst>
          </p:cNvPr>
          <p:cNvPicPr>
            <a:picLocks noChangeAspect="1"/>
          </p:cNvPicPr>
          <p:nvPr/>
        </p:nvPicPr>
        <p:blipFill>
          <a:blip r:embed="rId2"/>
          <a:stretch>
            <a:fillRect/>
          </a:stretch>
        </p:blipFill>
        <p:spPr>
          <a:xfrm>
            <a:off x="371815" y="1266714"/>
            <a:ext cx="5195865" cy="4324572"/>
          </a:xfrm>
          <a:prstGeom prst="rect">
            <a:avLst/>
          </a:prstGeom>
        </p:spPr>
      </p:pic>
      <p:pic>
        <p:nvPicPr>
          <p:cNvPr id="7" name="Picture 6">
            <a:extLst>
              <a:ext uri="{FF2B5EF4-FFF2-40B4-BE49-F238E27FC236}">
                <a16:creationId xmlns:a16="http://schemas.microsoft.com/office/drawing/2014/main" id="{13E33C44-4A01-4DB9-B728-66A5ADFC30D1}"/>
              </a:ext>
            </a:extLst>
          </p:cNvPr>
          <p:cNvPicPr>
            <a:picLocks noChangeAspect="1"/>
          </p:cNvPicPr>
          <p:nvPr/>
        </p:nvPicPr>
        <p:blipFill>
          <a:blip r:embed="rId3"/>
          <a:stretch>
            <a:fillRect/>
          </a:stretch>
        </p:blipFill>
        <p:spPr>
          <a:xfrm>
            <a:off x="5768041" y="1266714"/>
            <a:ext cx="5915959" cy="4324572"/>
          </a:xfrm>
          <a:prstGeom prst="rect">
            <a:avLst/>
          </a:prstGeom>
        </p:spPr>
      </p:pic>
    </p:spTree>
    <p:extLst>
      <p:ext uri="{BB962C8B-B14F-4D97-AF65-F5344CB8AC3E}">
        <p14:creationId xmlns:p14="http://schemas.microsoft.com/office/powerpoint/2010/main" val="95479814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4A20F04-32D8-47F9-B7C1-E6EBDDFFEFFC}"/>
              </a:ext>
            </a:extLst>
          </p:cNvPr>
          <p:cNvPicPr>
            <a:picLocks noChangeAspect="1"/>
          </p:cNvPicPr>
          <p:nvPr/>
        </p:nvPicPr>
        <p:blipFill>
          <a:blip r:embed="rId2"/>
          <a:stretch>
            <a:fillRect/>
          </a:stretch>
        </p:blipFill>
        <p:spPr>
          <a:xfrm>
            <a:off x="472240" y="217667"/>
            <a:ext cx="4750000" cy="2606813"/>
          </a:xfrm>
          <a:prstGeom prst="rect">
            <a:avLst/>
          </a:prstGeom>
        </p:spPr>
      </p:pic>
      <p:pic>
        <p:nvPicPr>
          <p:cNvPr id="5" name="Picture 4">
            <a:extLst>
              <a:ext uri="{FF2B5EF4-FFF2-40B4-BE49-F238E27FC236}">
                <a16:creationId xmlns:a16="http://schemas.microsoft.com/office/drawing/2014/main" id="{254C8831-2AE5-42B4-9968-0BD3462E967A}"/>
              </a:ext>
            </a:extLst>
          </p:cNvPr>
          <p:cNvPicPr>
            <a:picLocks noChangeAspect="1"/>
          </p:cNvPicPr>
          <p:nvPr/>
        </p:nvPicPr>
        <p:blipFill>
          <a:blip r:embed="rId3"/>
          <a:stretch>
            <a:fillRect/>
          </a:stretch>
        </p:blipFill>
        <p:spPr>
          <a:xfrm>
            <a:off x="6299200" y="197347"/>
            <a:ext cx="4632960" cy="2566173"/>
          </a:xfrm>
          <a:prstGeom prst="rect">
            <a:avLst/>
          </a:prstGeom>
        </p:spPr>
      </p:pic>
      <p:pic>
        <p:nvPicPr>
          <p:cNvPr id="6" name="Picture 5">
            <a:extLst>
              <a:ext uri="{FF2B5EF4-FFF2-40B4-BE49-F238E27FC236}">
                <a16:creationId xmlns:a16="http://schemas.microsoft.com/office/drawing/2014/main" id="{78C81BC5-F6E2-45AF-90A9-66C671D3B29C}"/>
              </a:ext>
            </a:extLst>
          </p:cNvPr>
          <p:cNvPicPr>
            <a:picLocks noChangeAspect="1"/>
          </p:cNvPicPr>
          <p:nvPr/>
        </p:nvPicPr>
        <p:blipFill>
          <a:blip r:embed="rId4"/>
          <a:stretch>
            <a:fillRect/>
          </a:stretch>
        </p:blipFill>
        <p:spPr>
          <a:xfrm>
            <a:off x="530759" y="3169921"/>
            <a:ext cx="4632961" cy="3340231"/>
          </a:xfrm>
          <a:prstGeom prst="rect">
            <a:avLst/>
          </a:prstGeom>
        </p:spPr>
      </p:pic>
      <p:pic>
        <p:nvPicPr>
          <p:cNvPr id="7" name="Picture 6">
            <a:extLst>
              <a:ext uri="{FF2B5EF4-FFF2-40B4-BE49-F238E27FC236}">
                <a16:creationId xmlns:a16="http://schemas.microsoft.com/office/drawing/2014/main" id="{E97EDA7C-CD4C-45B1-8E64-25F3AC00D453}"/>
              </a:ext>
            </a:extLst>
          </p:cNvPr>
          <p:cNvPicPr>
            <a:picLocks noChangeAspect="1"/>
          </p:cNvPicPr>
          <p:nvPr/>
        </p:nvPicPr>
        <p:blipFill>
          <a:blip r:embed="rId5"/>
          <a:stretch>
            <a:fillRect/>
          </a:stretch>
        </p:blipFill>
        <p:spPr>
          <a:xfrm>
            <a:off x="6299200" y="3169921"/>
            <a:ext cx="4632960" cy="3340231"/>
          </a:xfrm>
          <a:prstGeom prst="rect">
            <a:avLst/>
          </a:prstGeom>
        </p:spPr>
      </p:pic>
    </p:spTree>
    <p:extLst>
      <p:ext uri="{BB962C8B-B14F-4D97-AF65-F5344CB8AC3E}">
        <p14:creationId xmlns:p14="http://schemas.microsoft.com/office/powerpoint/2010/main" val="404414853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F1093-029A-4F0E-B528-D1B48F26E991}"/>
              </a:ext>
            </a:extLst>
          </p:cNvPr>
          <p:cNvSpPr>
            <a:spLocks noGrp="1"/>
          </p:cNvSpPr>
          <p:nvPr>
            <p:ph type="title"/>
          </p:nvPr>
        </p:nvSpPr>
        <p:spPr/>
        <p:txBody>
          <a:bodyPr/>
          <a:lstStyle/>
          <a:p>
            <a:pPr algn="ctr"/>
            <a:r>
              <a:rPr lang="en-IN" b="1" u="sng" dirty="0">
                <a:solidFill>
                  <a:srgbClr val="FFFF00"/>
                </a:solidFill>
                <a:latin typeface="Times New Roman" panose="02020603050405020304" pitchFamily="18" charset="0"/>
                <a:cs typeface="Times New Roman" panose="02020603050405020304" pitchFamily="18" charset="0"/>
              </a:rPr>
              <a:t>TESTING</a:t>
            </a:r>
          </a:p>
        </p:txBody>
      </p:sp>
      <p:sp>
        <p:nvSpPr>
          <p:cNvPr id="3" name="Content Placeholder 2">
            <a:extLst>
              <a:ext uri="{FF2B5EF4-FFF2-40B4-BE49-F238E27FC236}">
                <a16:creationId xmlns:a16="http://schemas.microsoft.com/office/drawing/2014/main" id="{67D29186-A71A-42E7-AD48-C2976C8FC88C}"/>
              </a:ext>
            </a:extLst>
          </p:cNvPr>
          <p:cNvSpPr>
            <a:spLocks noGrp="1"/>
          </p:cNvSpPr>
          <p:nvPr>
            <p:ph idx="1"/>
          </p:nvPr>
        </p:nvSpPr>
        <p:spPr>
          <a:xfrm>
            <a:off x="1141412" y="1767840"/>
            <a:ext cx="9905999" cy="4023361"/>
          </a:xfrm>
        </p:spPr>
        <p:txBody>
          <a:bodyPr/>
          <a:lstStyle/>
          <a:p>
            <a:r>
              <a:rPr lang="en-US" dirty="0">
                <a:solidFill>
                  <a:schemeClr val="accent4">
                    <a:lumMod val="40000"/>
                    <a:lumOff val="60000"/>
                  </a:schemeClr>
                </a:solidFill>
              </a:rPr>
              <a:t>The most interesting part is testing.</a:t>
            </a:r>
            <a:endParaRPr lang="en-IN" dirty="0">
              <a:solidFill>
                <a:schemeClr val="accent4">
                  <a:lumMod val="40000"/>
                  <a:lumOff val="60000"/>
                </a:schemeClr>
              </a:solidFill>
            </a:endParaRPr>
          </a:p>
        </p:txBody>
      </p:sp>
      <p:pic>
        <p:nvPicPr>
          <p:cNvPr id="5" name="Picture 4">
            <a:extLst>
              <a:ext uri="{FF2B5EF4-FFF2-40B4-BE49-F238E27FC236}">
                <a16:creationId xmlns:a16="http://schemas.microsoft.com/office/drawing/2014/main" id="{D7A27C18-4AC0-4CC1-8586-707CC89A38B9}"/>
              </a:ext>
            </a:extLst>
          </p:cNvPr>
          <p:cNvPicPr>
            <a:picLocks noChangeAspect="1"/>
          </p:cNvPicPr>
          <p:nvPr/>
        </p:nvPicPr>
        <p:blipFill>
          <a:blip r:embed="rId2"/>
          <a:stretch>
            <a:fillRect/>
          </a:stretch>
        </p:blipFill>
        <p:spPr>
          <a:xfrm>
            <a:off x="731520" y="2828787"/>
            <a:ext cx="4632960" cy="2566173"/>
          </a:xfrm>
          <a:prstGeom prst="rect">
            <a:avLst/>
          </a:prstGeom>
        </p:spPr>
      </p:pic>
      <p:pic>
        <p:nvPicPr>
          <p:cNvPr id="6" name="Picture 5">
            <a:extLst>
              <a:ext uri="{FF2B5EF4-FFF2-40B4-BE49-F238E27FC236}">
                <a16:creationId xmlns:a16="http://schemas.microsoft.com/office/drawing/2014/main" id="{50943D15-AA66-4DD5-9579-70E327B4AFB5}"/>
              </a:ext>
            </a:extLst>
          </p:cNvPr>
          <p:cNvPicPr>
            <a:picLocks noChangeAspect="1"/>
          </p:cNvPicPr>
          <p:nvPr/>
        </p:nvPicPr>
        <p:blipFill>
          <a:blip r:embed="rId3"/>
          <a:stretch>
            <a:fillRect/>
          </a:stretch>
        </p:blipFill>
        <p:spPr>
          <a:xfrm>
            <a:off x="6386034" y="2828786"/>
            <a:ext cx="4189815" cy="2566174"/>
          </a:xfrm>
          <a:prstGeom prst="rect">
            <a:avLst/>
          </a:prstGeom>
        </p:spPr>
      </p:pic>
    </p:spTree>
    <p:extLst>
      <p:ext uri="{BB962C8B-B14F-4D97-AF65-F5344CB8AC3E}">
        <p14:creationId xmlns:p14="http://schemas.microsoft.com/office/powerpoint/2010/main" val="370694170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73DBB3-042D-4205-AEEE-582102B5A931}"/>
              </a:ext>
            </a:extLst>
          </p:cNvPr>
          <p:cNvSpPr>
            <a:spLocks noGrp="1"/>
          </p:cNvSpPr>
          <p:nvPr>
            <p:ph type="title"/>
          </p:nvPr>
        </p:nvSpPr>
        <p:spPr/>
        <p:txBody>
          <a:bodyPr/>
          <a:lstStyle/>
          <a:p>
            <a:pPr algn="ctr"/>
            <a:r>
              <a:rPr lang="en-IN" b="1" u="sng" dirty="0">
                <a:solidFill>
                  <a:srgbClr val="FFFF00"/>
                </a:solidFill>
                <a:latin typeface="Times New Roman" panose="02020603050405020304" pitchFamily="18" charset="0"/>
                <a:cs typeface="Times New Roman" panose="02020603050405020304" pitchFamily="18" charset="0"/>
              </a:rPr>
              <a:t>RESULT &amp; DISCUSSION</a:t>
            </a:r>
          </a:p>
        </p:txBody>
      </p:sp>
      <p:sp>
        <p:nvSpPr>
          <p:cNvPr id="3" name="Content Placeholder 2">
            <a:extLst>
              <a:ext uri="{FF2B5EF4-FFF2-40B4-BE49-F238E27FC236}">
                <a16:creationId xmlns:a16="http://schemas.microsoft.com/office/drawing/2014/main" id="{0D867DF3-C544-43BB-937D-B96ED87E75B2}"/>
              </a:ext>
            </a:extLst>
          </p:cNvPr>
          <p:cNvSpPr>
            <a:spLocks noGrp="1"/>
          </p:cNvSpPr>
          <p:nvPr>
            <p:ph idx="1"/>
          </p:nvPr>
        </p:nvSpPr>
        <p:spPr/>
        <p:txBody>
          <a:bodyPr/>
          <a:lstStyle/>
          <a:p>
            <a:r>
              <a:rPr lang="en-US" b="1" i="0" dirty="0">
                <a:effectLst/>
                <a:latin typeface="arial" panose="020B0604020202020204" pitchFamily="34" charset="0"/>
              </a:rPr>
              <a:t>Online learning</a:t>
            </a:r>
            <a:r>
              <a:rPr lang="en-US" b="0" i="0" dirty="0">
                <a:effectLst/>
                <a:latin typeface="arial" panose="020B0604020202020204" pitchFamily="34" charset="0"/>
              </a:rPr>
              <a:t> increases access to </a:t>
            </a:r>
            <a:r>
              <a:rPr lang="en-US" b="1" i="0" dirty="0">
                <a:effectLst/>
                <a:latin typeface="arial" panose="020B0604020202020204" pitchFamily="34" charset="0"/>
              </a:rPr>
              <a:t>education</a:t>
            </a:r>
            <a:r>
              <a:rPr lang="en-US" b="0" i="0" dirty="0">
                <a:effectLst/>
                <a:latin typeface="arial" panose="020B0604020202020204" pitchFamily="34" charset="0"/>
              </a:rPr>
              <a:t> for many different types of people.</a:t>
            </a:r>
            <a:r>
              <a:rPr lang="en-US" b="0" i="0" dirty="0">
                <a:solidFill>
                  <a:srgbClr val="222222"/>
                </a:solidFill>
                <a:effectLst/>
                <a:latin typeface="arial" panose="020B0604020202020204" pitchFamily="34" charset="0"/>
              </a:rPr>
              <a:t> </a:t>
            </a:r>
            <a:r>
              <a:rPr lang="en-US" b="0" i="0" dirty="0">
                <a:effectLst/>
                <a:latin typeface="arial" panose="020B0604020202020204" pitchFamily="34" charset="0"/>
              </a:rPr>
              <a:t>If developed properly, </a:t>
            </a:r>
            <a:r>
              <a:rPr lang="en-US" b="1" i="0" dirty="0">
                <a:effectLst/>
                <a:latin typeface="arial" panose="020B0604020202020204" pitchFamily="34" charset="0"/>
              </a:rPr>
              <a:t>online classes</a:t>
            </a:r>
            <a:r>
              <a:rPr lang="en-US" b="0" i="0" dirty="0">
                <a:effectLst/>
                <a:latin typeface="arial" panose="020B0604020202020204" pitchFamily="34" charset="0"/>
              </a:rPr>
              <a:t> may increase efficiency and course productivity.</a:t>
            </a:r>
            <a:r>
              <a:rPr lang="en-US" b="0" i="0" dirty="0">
                <a:solidFill>
                  <a:srgbClr val="222222"/>
                </a:solidFill>
                <a:effectLst/>
                <a:latin typeface="arial" panose="020B0604020202020204" pitchFamily="34" charset="0"/>
              </a:rPr>
              <a:t> </a:t>
            </a:r>
            <a:r>
              <a:rPr lang="en-US" b="0" i="0" dirty="0">
                <a:effectLst/>
                <a:latin typeface="arial" panose="020B0604020202020204" pitchFamily="34" charset="0"/>
              </a:rPr>
              <a:t>Hot debate surrounds the social implications of </a:t>
            </a:r>
            <a:r>
              <a:rPr lang="en-US" b="1" i="0" dirty="0">
                <a:effectLst/>
                <a:latin typeface="arial" panose="020B0604020202020204" pitchFamily="34" charset="0"/>
              </a:rPr>
              <a:t>online learning</a:t>
            </a:r>
            <a:r>
              <a:rPr lang="en-US" dirty="0">
                <a:latin typeface="arial" panose="020B0604020202020204" pitchFamily="34" charset="0"/>
              </a:rPr>
              <a:t> and helps to increase in social interaction too. This presentation could </a:t>
            </a:r>
            <a:r>
              <a:rPr lang="en-US" b="0" i="0" dirty="0">
                <a:effectLst/>
                <a:latin typeface="arial" panose="020B0604020202020204" pitchFamily="34" charset="0"/>
              </a:rPr>
              <a:t>help you find solutions to particular problems arising in your classroom or school.</a:t>
            </a:r>
          </a:p>
          <a:p>
            <a:endParaRPr lang="en-IN" dirty="0"/>
          </a:p>
        </p:txBody>
      </p:sp>
    </p:spTree>
    <p:extLst>
      <p:ext uri="{BB962C8B-B14F-4D97-AF65-F5344CB8AC3E}">
        <p14:creationId xmlns:p14="http://schemas.microsoft.com/office/powerpoint/2010/main" val="14466467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76E9D1-D6F9-47A3-A467-5D8BDE14E1D3}"/>
              </a:ext>
            </a:extLst>
          </p:cNvPr>
          <p:cNvSpPr>
            <a:spLocks noGrp="1"/>
          </p:cNvSpPr>
          <p:nvPr>
            <p:ph type="title"/>
          </p:nvPr>
        </p:nvSpPr>
        <p:spPr/>
        <p:txBody>
          <a:bodyPr/>
          <a:lstStyle/>
          <a:p>
            <a:pPr algn="ctr"/>
            <a:r>
              <a:rPr lang="en-IN" b="1" u="sng" dirty="0">
                <a:solidFill>
                  <a:srgbClr val="FFFF00"/>
                </a:solidFill>
                <a:latin typeface="Times New Roman" panose="02020603050405020304" pitchFamily="18" charset="0"/>
                <a:cs typeface="Times New Roman" panose="02020603050405020304" pitchFamily="18" charset="0"/>
              </a:rPr>
              <a:t>CONCLUSION</a:t>
            </a:r>
          </a:p>
        </p:txBody>
      </p:sp>
      <p:sp>
        <p:nvSpPr>
          <p:cNvPr id="3" name="Content Placeholder 2">
            <a:extLst>
              <a:ext uri="{FF2B5EF4-FFF2-40B4-BE49-F238E27FC236}">
                <a16:creationId xmlns:a16="http://schemas.microsoft.com/office/drawing/2014/main" id="{6EA5AF43-3F10-4AA2-8DFA-BD3F3D84531A}"/>
              </a:ext>
            </a:extLst>
          </p:cNvPr>
          <p:cNvSpPr>
            <a:spLocks noGrp="1"/>
          </p:cNvSpPr>
          <p:nvPr>
            <p:ph idx="1"/>
          </p:nvPr>
        </p:nvSpPr>
        <p:spPr>
          <a:xfrm>
            <a:off x="1141412" y="1815753"/>
            <a:ext cx="9905999" cy="4423729"/>
          </a:xfrm>
        </p:spPr>
        <p:txBody>
          <a:bodyPr>
            <a:normAutofit fontScale="77500" lnSpcReduction="20000"/>
          </a:bodyPr>
          <a:lstStyle/>
          <a:p>
            <a:pPr algn="l"/>
            <a:r>
              <a:rPr lang="en-US" b="0" i="0" dirty="0">
                <a:effectLst/>
                <a:latin typeface="ff6"/>
              </a:rPr>
              <a:t>This presentation critically reviewed the literature related to e-learning systems and identified some of the most influential factors used in the field of information systems research. More specifically, this presentation had an insight on the origins, characteristics as well as the limitations, weaknesses and strengths of web-based learning systems. Student variables, such as behaviors and attitudes, cultural backgrounds and other demographic characteristics are important variables that influence student learning, especially in a collaborative e-learning environment. Understanding these variables is now helpful for instructors to design meaningful educational activities to promote student knowledge construction and make learning more effective and appealing. In particular, this research helps to better understand the characteristics of students, which can help policy makers, educators and experts to understand what the students expect from the learning management systems. This can help the management achieve the most effective deployment of such system and also helps them improve their strategic decision making about technology in the future, they can decide on the best approach that fit their students before implementing any new technology.</a:t>
            </a:r>
          </a:p>
          <a:p>
            <a:endParaRPr lang="en-IN" dirty="0"/>
          </a:p>
        </p:txBody>
      </p:sp>
    </p:spTree>
    <p:extLst>
      <p:ext uri="{BB962C8B-B14F-4D97-AF65-F5344CB8AC3E}">
        <p14:creationId xmlns:p14="http://schemas.microsoft.com/office/powerpoint/2010/main" val="273701489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DC9467-D86A-4D44-9E01-5796E5BDA396}"/>
              </a:ext>
            </a:extLst>
          </p:cNvPr>
          <p:cNvSpPr>
            <a:spLocks noGrp="1"/>
          </p:cNvSpPr>
          <p:nvPr>
            <p:ph type="title"/>
          </p:nvPr>
        </p:nvSpPr>
        <p:spPr>
          <a:xfrm>
            <a:off x="1139822" y="4873624"/>
            <a:ext cx="9912355" cy="819355"/>
          </a:xfrm>
        </p:spPr>
        <p:txBody>
          <a:bodyPr anchor="ctr"/>
          <a:lstStyle/>
          <a:p>
            <a:pPr algn="ctr"/>
            <a:r>
              <a:rPr lang="en-US" dirty="0"/>
              <a:t> </a:t>
            </a:r>
            <a:r>
              <a:rPr lang="en-US" sz="4800" b="1" dirty="0">
                <a:solidFill>
                  <a:schemeClr val="accent3">
                    <a:lumMod val="40000"/>
                    <a:lumOff val="60000"/>
                  </a:schemeClr>
                </a:solidFill>
                <a:latin typeface="Times New Roman" panose="02020603050405020304" pitchFamily="18" charset="0"/>
                <a:cs typeface="Times New Roman" panose="02020603050405020304" pitchFamily="18" charset="0"/>
              </a:rPr>
              <a:t>THANK YOU </a:t>
            </a:r>
            <a:r>
              <a:rPr lang="en-US" dirty="0">
                <a:latin typeface="Times New Roman" panose="02020603050405020304" pitchFamily="18" charset="0"/>
                <a:cs typeface="Times New Roman" panose="02020603050405020304" pitchFamily="18" charset="0"/>
              </a:rPr>
              <a:t>	</a:t>
            </a:r>
          </a:p>
        </p:txBody>
      </p:sp>
      <p:pic>
        <p:nvPicPr>
          <p:cNvPr id="6" name="Picture Placeholder 5" descr="Circuit">
            <a:extLst>
              <a:ext uri="{FF2B5EF4-FFF2-40B4-BE49-F238E27FC236}">
                <a16:creationId xmlns:a16="http://schemas.microsoft.com/office/drawing/2014/main" id="{103D88BF-51AE-46F2-8081-A3C506432709}"/>
              </a:ext>
            </a:extLst>
          </p:cNvPr>
          <p:cNvPicPr>
            <a:picLocks noGrp="1" noChangeAspect="1"/>
          </p:cNvPicPr>
          <p:nvPr>
            <p:ph type="pic" idx="1"/>
          </p:nvPr>
        </p:nvPicPr>
        <p:blipFill>
          <a:blip r:embed="rId3" cstate="email">
            <a:extLst>
              <a:ext uri="{28A0092B-C50C-407E-A947-70E740481C1C}">
                <a14:useLocalDpi xmlns:a14="http://schemas.microsoft.com/office/drawing/2010/main"/>
              </a:ext>
            </a:extLst>
          </a:blip>
          <a:srcRect/>
          <a:stretch>
            <a:fillRect/>
          </a:stretch>
        </p:blipFill>
        <p:spPr>
          <a:xfrm>
            <a:off x="1141411" y="783406"/>
            <a:ext cx="9912354" cy="3299778"/>
          </a:xfrm>
        </p:spPr>
      </p:pic>
    </p:spTree>
    <p:extLst>
      <p:ext uri="{BB962C8B-B14F-4D97-AF65-F5344CB8AC3E}">
        <p14:creationId xmlns:p14="http://schemas.microsoft.com/office/powerpoint/2010/main" val="39065403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FD5017C-AAF1-4D2F-8885-D8CB6914DF0A}"/>
              </a:ext>
            </a:extLst>
          </p:cNvPr>
          <p:cNvSpPr>
            <a:spLocks noGrp="1"/>
          </p:cNvSpPr>
          <p:nvPr>
            <p:ph idx="1"/>
          </p:nvPr>
        </p:nvSpPr>
        <p:spPr>
          <a:xfrm>
            <a:off x="1143000" y="2001521"/>
            <a:ext cx="9905999" cy="4033520"/>
          </a:xfrm>
        </p:spPr>
        <p:txBody>
          <a:bodyPr/>
          <a:lstStyle/>
          <a:p>
            <a:r>
              <a:rPr lang="en-US" dirty="0"/>
              <a:t>As a result, e-learning has been implemented in all educational systems, transcending the traditional idea of distance education. </a:t>
            </a:r>
          </a:p>
          <a:p>
            <a:r>
              <a:rPr lang="en-US" dirty="0"/>
              <a:t>The information provided by this presentation shows where the resources and efforts for e-learning research are being focused. It also indicates the type of methodology followed, existing work with limitations, real time usage, hardware and software requirements, novelty of the project, module description, module work flow explanation including demo video and snapshot of the project, testing and conclusion</a:t>
            </a:r>
            <a:endParaRPr lang="en-IN" dirty="0"/>
          </a:p>
          <a:p>
            <a:endParaRPr lang="en-IN" dirty="0"/>
          </a:p>
        </p:txBody>
      </p:sp>
      <p:pic>
        <p:nvPicPr>
          <p:cNvPr id="2" name="Picture 8" descr="How e-learning is transforming our education system with a tech-driven  approach">
            <a:extLst>
              <a:ext uri="{FF2B5EF4-FFF2-40B4-BE49-F238E27FC236}">
                <a16:creationId xmlns:a16="http://schemas.microsoft.com/office/drawing/2014/main" id="{29E6D743-B6E8-430D-AF62-6EBE4129492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17556" y="259408"/>
            <a:ext cx="2874124" cy="16201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785084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15FDD3-E07E-4E84-A8DF-37C5987DDCAA}"/>
              </a:ext>
            </a:extLst>
          </p:cNvPr>
          <p:cNvSpPr>
            <a:spLocks noGrp="1"/>
          </p:cNvSpPr>
          <p:nvPr>
            <p:ph type="title"/>
          </p:nvPr>
        </p:nvSpPr>
        <p:spPr>
          <a:xfrm>
            <a:off x="1141413" y="537238"/>
            <a:ext cx="9905998" cy="1478570"/>
          </a:xfrm>
        </p:spPr>
        <p:txBody>
          <a:bodyPr/>
          <a:lstStyle/>
          <a:p>
            <a:pPr algn="ctr"/>
            <a:r>
              <a:rPr lang="en-IN" b="1" u="sng" dirty="0">
                <a:solidFill>
                  <a:srgbClr val="FFFF00"/>
                </a:solidFill>
                <a:latin typeface="Times New Roman" panose="02020603050405020304" pitchFamily="18" charset="0"/>
                <a:cs typeface="Times New Roman" panose="02020603050405020304" pitchFamily="18" charset="0"/>
              </a:rPr>
              <a:t>EXISTING WORK WITH LIMITATIONS </a:t>
            </a:r>
          </a:p>
        </p:txBody>
      </p:sp>
      <p:sp>
        <p:nvSpPr>
          <p:cNvPr id="3" name="Content Placeholder 2">
            <a:extLst>
              <a:ext uri="{FF2B5EF4-FFF2-40B4-BE49-F238E27FC236}">
                <a16:creationId xmlns:a16="http://schemas.microsoft.com/office/drawing/2014/main" id="{74616760-0D0B-4A84-8FEC-F1F545FF3B50}"/>
              </a:ext>
            </a:extLst>
          </p:cNvPr>
          <p:cNvSpPr>
            <a:spLocks noGrp="1"/>
          </p:cNvSpPr>
          <p:nvPr>
            <p:ph idx="1"/>
          </p:nvPr>
        </p:nvSpPr>
        <p:spPr>
          <a:xfrm>
            <a:off x="1141412" y="2015808"/>
            <a:ext cx="9905999" cy="3541714"/>
          </a:xfrm>
        </p:spPr>
        <p:txBody>
          <a:bodyPr>
            <a:normAutofit fontScale="92500" lnSpcReduction="20000"/>
          </a:bodyPr>
          <a:lstStyle/>
          <a:p>
            <a:r>
              <a:rPr lang="en-US" sz="2400" b="0" i="0" dirty="0">
                <a:effectLst/>
              </a:rPr>
              <a:t>Digital revolution affects education too, changing the whole learning process in so many ways. The word “e-learning” doesn’t sound unfamiliar to many of us these days. Moreover, most of us associate it with not only technological progress but also with big opportunities.</a:t>
            </a:r>
          </a:p>
          <a:p>
            <a:r>
              <a:rPr lang="en-US" sz="2400" dirty="0"/>
              <a:t>There are so many sites present in the world which provide e-learning services and taking one step further for education</a:t>
            </a:r>
          </a:p>
          <a:p>
            <a:r>
              <a:rPr lang="en-US" sz="2400" dirty="0"/>
              <a:t>But these sites are more complex with more limitations so we have collected all the data and the tools which are necessary for a good e-learning website with minimum limitations</a:t>
            </a:r>
          </a:p>
          <a:p>
            <a:endParaRPr lang="en-IN" dirty="0"/>
          </a:p>
        </p:txBody>
      </p:sp>
      <p:pic>
        <p:nvPicPr>
          <p:cNvPr id="5" name="Picture 8" descr="E-learning Changing the Landscape of Education">
            <a:extLst>
              <a:ext uri="{FF2B5EF4-FFF2-40B4-BE49-F238E27FC236}">
                <a16:creationId xmlns:a16="http://schemas.microsoft.com/office/drawing/2014/main" id="{7553CDC1-C0D9-423D-AEEE-9EF480C5CA3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26900" y="5049520"/>
            <a:ext cx="3134121" cy="16680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359158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F65807-D7C8-4A95-8AF4-652D2B5B67EE}"/>
              </a:ext>
            </a:extLst>
          </p:cNvPr>
          <p:cNvSpPr>
            <a:spLocks noGrp="1"/>
          </p:cNvSpPr>
          <p:nvPr>
            <p:ph type="title"/>
          </p:nvPr>
        </p:nvSpPr>
        <p:spPr/>
        <p:txBody>
          <a:bodyPr/>
          <a:lstStyle/>
          <a:p>
            <a:pPr algn="ctr"/>
            <a:r>
              <a:rPr lang="en-IN" b="1" u="sng" dirty="0">
                <a:solidFill>
                  <a:srgbClr val="FFFF00"/>
                </a:solidFill>
                <a:latin typeface="Times New Roman" panose="02020603050405020304" pitchFamily="18" charset="0"/>
                <a:cs typeface="Times New Roman" panose="02020603050405020304" pitchFamily="18" charset="0"/>
              </a:rPr>
              <a:t>LIMITATIONS</a:t>
            </a:r>
          </a:p>
        </p:txBody>
      </p:sp>
      <p:sp>
        <p:nvSpPr>
          <p:cNvPr id="3" name="Content Placeholder 2">
            <a:extLst>
              <a:ext uri="{FF2B5EF4-FFF2-40B4-BE49-F238E27FC236}">
                <a16:creationId xmlns:a16="http://schemas.microsoft.com/office/drawing/2014/main" id="{7F3245B0-3F17-4C89-A8E4-02C77C1A0215}"/>
              </a:ext>
            </a:extLst>
          </p:cNvPr>
          <p:cNvSpPr>
            <a:spLocks noGrp="1"/>
          </p:cNvSpPr>
          <p:nvPr>
            <p:ph idx="1"/>
          </p:nvPr>
        </p:nvSpPr>
        <p:spPr/>
        <p:txBody>
          <a:bodyPr>
            <a:normAutofit fontScale="62500" lnSpcReduction="20000"/>
          </a:bodyPr>
          <a:lstStyle/>
          <a:p>
            <a:endParaRPr lang="en-US" dirty="0"/>
          </a:p>
          <a:p>
            <a:r>
              <a:rPr lang="en-US" sz="2900" dirty="0"/>
              <a:t>E-learning depends on technology a lot. For example, older students might find it hard to master all the newest tech gigs. This problem will be solved by our website by providing some proper tutorials.</a:t>
            </a:r>
          </a:p>
          <a:p>
            <a:r>
              <a:rPr lang="en-US" sz="2900" dirty="0"/>
              <a:t>Some find it hard to motivate and organize themselves. Some students cannot do the self organization without a clear deadline on writing a team paper and the need to report their progress to the teacher.</a:t>
            </a:r>
          </a:p>
          <a:p>
            <a:r>
              <a:rPr lang="en-US" sz="2900" dirty="0"/>
              <a:t>Some students might feel isolated</a:t>
            </a:r>
          </a:p>
          <a:p>
            <a:r>
              <a:rPr lang="en-US" sz="2900" dirty="0"/>
              <a:t>The feedback might not be enough. The feedback is one of the biggest drivers of student’s progress.</a:t>
            </a:r>
          </a:p>
          <a:p>
            <a:r>
              <a:rPr lang="en-US" sz="2900" dirty="0"/>
              <a:t>To my opinion, e learning can become a great addition to the traditional learning process.</a:t>
            </a:r>
          </a:p>
          <a:p>
            <a:endParaRPr lang="en-IN" dirty="0"/>
          </a:p>
        </p:txBody>
      </p:sp>
      <p:pic>
        <p:nvPicPr>
          <p:cNvPr id="5" name="Picture 6" descr="E-learning platforms slowly changing Indian education landscape - The  Economic Times">
            <a:extLst>
              <a:ext uri="{FF2B5EF4-FFF2-40B4-BE49-F238E27FC236}">
                <a16:creationId xmlns:a16="http://schemas.microsoft.com/office/drawing/2014/main" id="{092F7FFC-C6B7-47EF-83EA-A94DDF3E579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64244" y="414722"/>
            <a:ext cx="2880321" cy="18861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693420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722923-8A1C-4D3F-AE0A-0C54D2B2112E}"/>
              </a:ext>
            </a:extLst>
          </p:cNvPr>
          <p:cNvSpPr>
            <a:spLocks noGrp="1"/>
          </p:cNvSpPr>
          <p:nvPr>
            <p:ph type="title"/>
          </p:nvPr>
        </p:nvSpPr>
        <p:spPr/>
        <p:txBody>
          <a:bodyPr/>
          <a:lstStyle/>
          <a:p>
            <a:pPr algn="ctr"/>
            <a:r>
              <a:rPr lang="en-IN" b="1" u="sng" dirty="0">
                <a:solidFill>
                  <a:srgbClr val="FFFF00"/>
                </a:solidFill>
                <a:latin typeface="Times New Roman" panose="02020603050405020304" pitchFamily="18" charset="0"/>
                <a:cs typeface="Times New Roman" panose="02020603050405020304" pitchFamily="18" charset="0"/>
              </a:rPr>
              <a:t>PROPOSED WORK &amp; METHODOLOGY</a:t>
            </a:r>
          </a:p>
        </p:txBody>
      </p:sp>
      <p:sp>
        <p:nvSpPr>
          <p:cNvPr id="3" name="Content Placeholder 2">
            <a:extLst>
              <a:ext uri="{FF2B5EF4-FFF2-40B4-BE49-F238E27FC236}">
                <a16:creationId xmlns:a16="http://schemas.microsoft.com/office/drawing/2014/main" id="{1257D9B5-CCA5-4C1F-A1C4-E1774B9E0355}"/>
              </a:ext>
            </a:extLst>
          </p:cNvPr>
          <p:cNvSpPr>
            <a:spLocks noGrp="1"/>
          </p:cNvSpPr>
          <p:nvPr>
            <p:ph idx="1"/>
          </p:nvPr>
        </p:nvSpPr>
        <p:spPr/>
        <p:txBody>
          <a:bodyPr>
            <a:normAutofit fontScale="92500" lnSpcReduction="10000"/>
          </a:bodyPr>
          <a:lstStyle/>
          <a:p>
            <a:r>
              <a:rPr lang="en-US" sz="2400" dirty="0"/>
              <a:t>Our e-learning platform will try to overcome with every present limitation to provide a better service to students.</a:t>
            </a:r>
          </a:p>
          <a:p>
            <a:r>
              <a:rPr lang="en-US" sz="2400" dirty="0"/>
              <a:t>Any student who is new to this platform or any older student who is not comfortable with these online services could easily use this. </a:t>
            </a:r>
          </a:p>
          <a:p>
            <a:r>
              <a:rPr lang="en-US" sz="2400" dirty="0"/>
              <a:t>Our platform will provide services like different courses, videos, tutorial for easy learning.</a:t>
            </a:r>
          </a:p>
          <a:p>
            <a:r>
              <a:rPr lang="en-US" sz="2400" dirty="0"/>
              <a:t>All you have to do is just enroll in the course and start learning with a pc or smartphone.</a:t>
            </a:r>
          </a:p>
          <a:p>
            <a:endParaRPr lang="en-IN" dirty="0"/>
          </a:p>
        </p:txBody>
      </p:sp>
      <p:pic>
        <p:nvPicPr>
          <p:cNvPr id="5" name="Picture 4" descr="Why E-Learning: Insights into Online Learning and Development | Simplilearn">
            <a:extLst>
              <a:ext uri="{FF2B5EF4-FFF2-40B4-BE49-F238E27FC236}">
                <a16:creationId xmlns:a16="http://schemas.microsoft.com/office/drawing/2014/main" id="{F74C9F68-3706-4669-B8BA-560577E26B1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551556" y="5279353"/>
            <a:ext cx="2335644" cy="13284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552137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44F3549-FAEE-4EA5-800F-1A93ECE8A3EF}"/>
              </a:ext>
            </a:extLst>
          </p:cNvPr>
          <p:cNvSpPr>
            <a:spLocks noGrp="1"/>
          </p:cNvSpPr>
          <p:nvPr>
            <p:ph idx="1"/>
          </p:nvPr>
        </p:nvSpPr>
        <p:spPr>
          <a:xfrm>
            <a:off x="1141412" y="924560"/>
            <a:ext cx="9905999" cy="4866641"/>
          </a:xfrm>
        </p:spPr>
        <p:txBody>
          <a:bodyPr>
            <a:normAutofit/>
          </a:bodyPr>
          <a:lstStyle/>
          <a:p>
            <a:endParaRPr lang="en-US" dirty="0"/>
          </a:p>
          <a:p>
            <a:r>
              <a:rPr lang="en-US" dirty="0"/>
              <a:t>We have presented comprehensive study of different e-learning. This study would help researchers involved in development of e-learning. In the world of cloud computing, there is a need to develop a cloud based learning management system (CLMS) which can incorporate all the features discussed in previous section and new features like automatic assignment evaluation with the integration of plagiarism detector and keyword matching, web based virtual workshop management and single sign on.</a:t>
            </a:r>
          </a:p>
          <a:p>
            <a:endParaRPr lang="en-IN" dirty="0"/>
          </a:p>
        </p:txBody>
      </p:sp>
      <p:pic>
        <p:nvPicPr>
          <p:cNvPr id="2" name="Picture 2" descr="What is E-learning: Its Characteristics and Advantages [Infographic]">
            <a:extLst>
              <a:ext uri="{FF2B5EF4-FFF2-40B4-BE49-F238E27FC236}">
                <a16:creationId xmlns:a16="http://schemas.microsoft.com/office/drawing/2014/main" id="{B64572A2-0FC5-4F7F-B25D-5B009E4DC66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59300" y="4479712"/>
            <a:ext cx="3403475" cy="17882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306663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59FC1F-9EBC-41D5-AA67-BDA3801F91A0}"/>
              </a:ext>
            </a:extLst>
          </p:cNvPr>
          <p:cNvSpPr>
            <a:spLocks noGrp="1"/>
          </p:cNvSpPr>
          <p:nvPr>
            <p:ph type="title"/>
          </p:nvPr>
        </p:nvSpPr>
        <p:spPr/>
        <p:txBody>
          <a:bodyPr/>
          <a:lstStyle/>
          <a:p>
            <a:pPr algn="ctr"/>
            <a:r>
              <a:rPr lang="en-IN" b="1" u="sng" dirty="0">
                <a:solidFill>
                  <a:srgbClr val="FFFF00"/>
                </a:solidFill>
                <a:latin typeface="Times New Roman" panose="02020603050405020304" pitchFamily="18" charset="0"/>
                <a:cs typeface="Times New Roman" panose="02020603050405020304" pitchFamily="18" charset="0"/>
              </a:rPr>
              <a:t>NOVELTY OF THE PROJECT</a:t>
            </a:r>
          </a:p>
        </p:txBody>
      </p:sp>
      <p:sp>
        <p:nvSpPr>
          <p:cNvPr id="3" name="Content Placeholder 2">
            <a:extLst>
              <a:ext uri="{FF2B5EF4-FFF2-40B4-BE49-F238E27FC236}">
                <a16:creationId xmlns:a16="http://schemas.microsoft.com/office/drawing/2014/main" id="{2D958FE9-001D-4BB4-946D-5E009FDEA0DD}"/>
              </a:ext>
            </a:extLst>
          </p:cNvPr>
          <p:cNvSpPr>
            <a:spLocks noGrp="1"/>
          </p:cNvSpPr>
          <p:nvPr>
            <p:ph idx="1"/>
          </p:nvPr>
        </p:nvSpPr>
        <p:spPr/>
        <p:txBody>
          <a:bodyPr>
            <a:normAutofit lnSpcReduction="10000"/>
          </a:bodyPr>
          <a:lstStyle/>
          <a:p>
            <a:r>
              <a:rPr lang="en-US" sz="2400" dirty="0"/>
              <a:t>This platform is to provide educational services to students of school and college.</a:t>
            </a:r>
          </a:p>
          <a:p>
            <a:r>
              <a:rPr lang="en-US" sz="2400" dirty="0"/>
              <a:t>This idea was proposed on the basis of providing and ensuring good quality of courses and content for students.</a:t>
            </a:r>
          </a:p>
          <a:p>
            <a:r>
              <a:rPr lang="en-US" sz="2400" dirty="0"/>
              <a:t>Our team will use html, </a:t>
            </a:r>
            <a:r>
              <a:rPr lang="en-US" sz="2400" dirty="0" err="1"/>
              <a:t>css</a:t>
            </a:r>
            <a:r>
              <a:rPr lang="en-US" sz="2400" dirty="0"/>
              <a:t> and java for this website.</a:t>
            </a:r>
          </a:p>
          <a:p>
            <a:r>
              <a:rPr lang="en-US" sz="2400" dirty="0"/>
              <a:t>We will use the best video links from </a:t>
            </a:r>
            <a:r>
              <a:rPr lang="en-US" sz="2400" dirty="0" err="1"/>
              <a:t>youtube</a:t>
            </a:r>
            <a:r>
              <a:rPr lang="en-US" sz="2400" dirty="0"/>
              <a:t> to provide best content for the students.</a:t>
            </a:r>
          </a:p>
          <a:p>
            <a:endParaRPr lang="en-IN" dirty="0"/>
          </a:p>
        </p:txBody>
      </p:sp>
      <p:pic>
        <p:nvPicPr>
          <p:cNvPr id="5" name="Picture 2" descr="E-learning - ESICM">
            <a:extLst>
              <a:ext uri="{FF2B5EF4-FFF2-40B4-BE49-F238E27FC236}">
                <a16:creationId xmlns:a16="http://schemas.microsoft.com/office/drawing/2014/main" id="{F719E5D7-EDF0-493A-9D3C-FDACFE561A2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08161" y="244412"/>
            <a:ext cx="2679684" cy="1644774"/>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E-learning - ESICM">
            <a:extLst>
              <a:ext uri="{FF2B5EF4-FFF2-40B4-BE49-F238E27FC236}">
                <a16:creationId xmlns:a16="http://schemas.microsoft.com/office/drawing/2014/main" id="{C4A0763B-E5C4-439B-8F8C-573E41A222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0979" y="244412"/>
            <a:ext cx="2592289" cy="16447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096539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F1836A-666E-455F-8B24-71EB780D8517}"/>
              </a:ext>
            </a:extLst>
          </p:cNvPr>
          <p:cNvSpPr>
            <a:spLocks noGrp="1"/>
          </p:cNvSpPr>
          <p:nvPr>
            <p:ph type="title"/>
          </p:nvPr>
        </p:nvSpPr>
        <p:spPr/>
        <p:txBody>
          <a:bodyPr/>
          <a:lstStyle/>
          <a:p>
            <a:pPr algn="ctr"/>
            <a:r>
              <a:rPr lang="en-IN" b="1" u="sng" dirty="0">
                <a:solidFill>
                  <a:srgbClr val="FFFF00"/>
                </a:solidFill>
                <a:latin typeface="Times New Roman" panose="02020603050405020304" pitchFamily="18" charset="0"/>
                <a:cs typeface="Times New Roman" panose="02020603050405020304" pitchFamily="18" charset="0"/>
              </a:rPr>
              <a:t>REAL-TIME USAGE</a:t>
            </a:r>
          </a:p>
        </p:txBody>
      </p:sp>
      <p:sp>
        <p:nvSpPr>
          <p:cNvPr id="3" name="Content Placeholder 2">
            <a:extLst>
              <a:ext uri="{FF2B5EF4-FFF2-40B4-BE49-F238E27FC236}">
                <a16:creationId xmlns:a16="http://schemas.microsoft.com/office/drawing/2014/main" id="{F666B316-BD3B-406D-AD41-C11630FBE766}"/>
              </a:ext>
            </a:extLst>
          </p:cNvPr>
          <p:cNvSpPr>
            <a:spLocks noGrp="1"/>
          </p:cNvSpPr>
          <p:nvPr>
            <p:ph idx="1"/>
          </p:nvPr>
        </p:nvSpPr>
        <p:spPr/>
        <p:txBody>
          <a:bodyPr>
            <a:normAutofit fontScale="92500" lnSpcReduction="20000"/>
          </a:bodyPr>
          <a:lstStyle/>
          <a:p>
            <a:r>
              <a:rPr lang="en-US" sz="2400" b="0" i="0" dirty="0">
                <a:effectLst/>
              </a:rPr>
              <a:t>You are able to link the various resources in several varying formats.</a:t>
            </a:r>
          </a:p>
          <a:p>
            <a:r>
              <a:rPr lang="en-US" sz="2400" b="0" i="0" dirty="0">
                <a:effectLst/>
              </a:rPr>
              <a:t>It is a very efficient way of delivering courses online.</a:t>
            </a:r>
          </a:p>
          <a:p>
            <a:r>
              <a:rPr lang="en-US" sz="2400" b="0" i="0" dirty="0">
                <a:effectLst/>
              </a:rPr>
              <a:t>Due to its convenience and flexibility, the resources are available from anywhere and at any time.</a:t>
            </a:r>
          </a:p>
          <a:p>
            <a:r>
              <a:rPr lang="en-US" sz="2400" b="0" i="0" dirty="0">
                <a:effectLst/>
              </a:rPr>
              <a:t>Everyone, who are part time students or are working full time, can take advantage of web-based learning.</a:t>
            </a:r>
          </a:p>
          <a:p>
            <a:r>
              <a:rPr lang="en-US" sz="2400" b="0" i="0" dirty="0">
                <a:effectLst/>
              </a:rPr>
              <a:t>As you have access to the net 24x7, you can train yourself anytime and from anywhere also.</a:t>
            </a:r>
          </a:p>
          <a:p>
            <a:endParaRPr lang="en-US" dirty="0"/>
          </a:p>
          <a:p>
            <a:endParaRPr lang="en-IN" dirty="0"/>
          </a:p>
        </p:txBody>
      </p:sp>
      <p:pic>
        <p:nvPicPr>
          <p:cNvPr id="5" name="Picture 4" descr="Benefits And Challenges Of E learning - BW Education">
            <a:extLst>
              <a:ext uri="{FF2B5EF4-FFF2-40B4-BE49-F238E27FC236}">
                <a16:creationId xmlns:a16="http://schemas.microsoft.com/office/drawing/2014/main" id="{12CF3A92-4E71-4B04-B8C6-389D742E8C1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41388" y="466119"/>
            <a:ext cx="2204452" cy="14785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8221629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93813dd7ca6ad654711aa0ab317e03a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f11dc0ce689dd3925e84e4e35398c6e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518BD99-41E9-467C-9777-74587F831718}">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4C8C32A8-E4D9-473C-833A-8950C6E7C09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C03EF818-EDF6-480C-9B86-0A3B979BCCF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Modern design</Template>
  <TotalTime>1841</TotalTime>
  <Words>1528</Words>
  <Application>Microsoft Office PowerPoint</Application>
  <PresentationFormat>Widescreen</PresentationFormat>
  <Paragraphs>80</Paragraphs>
  <Slides>25</Slides>
  <Notes>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25</vt:i4>
      </vt:variant>
    </vt:vector>
  </HeadingPairs>
  <TitlesOfParts>
    <vt:vector size="34" baseType="lpstr">
      <vt:lpstr>arial</vt:lpstr>
      <vt:lpstr>arial</vt:lpstr>
      <vt:lpstr>Bahnschrift SemiBold Condensed</vt:lpstr>
      <vt:lpstr>Calibri</vt:lpstr>
      <vt:lpstr>EuclidCircularB</vt:lpstr>
      <vt:lpstr>ff6</vt:lpstr>
      <vt:lpstr>Times New Roman</vt:lpstr>
      <vt:lpstr>Tw Cen MT</vt:lpstr>
      <vt:lpstr>Circuit</vt:lpstr>
      <vt:lpstr>E-learning Website</vt:lpstr>
      <vt:lpstr>INTRODUCTION</vt:lpstr>
      <vt:lpstr>PowerPoint Presentation</vt:lpstr>
      <vt:lpstr>EXISTING WORK WITH LIMITATIONS </vt:lpstr>
      <vt:lpstr>LIMITATIONS</vt:lpstr>
      <vt:lpstr>PROPOSED WORK &amp; METHODOLOGY</vt:lpstr>
      <vt:lpstr>PowerPoint Presentation</vt:lpstr>
      <vt:lpstr>NOVELTY OF THE PROJECT</vt:lpstr>
      <vt:lpstr>REAL-TIME USAGE</vt:lpstr>
      <vt:lpstr>PowerPoint Presentation</vt:lpstr>
      <vt:lpstr>HARDWARE &amp; SOFTWARE REQUIREMENTS</vt:lpstr>
      <vt:lpstr>PowerPoint Presentation</vt:lpstr>
      <vt:lpstr>OVERALL SYSTEM ARCHITECTURAL DIAGRAM</vt:lpstr>
      <vt:lpstr>LITERATURE REVIEW</vt:lpstr>
      <vt:lpstr>MODULE DESCRIPTION</vt:lpstr>
      <vt:lpstr>MODULE WORK FLOW EXPLANATION</vt:lpstr>
      <vt:lpstr>IMPLEMENTATION &amp; CODING</vt:lpstr>
      <vt:lpstr>PowerPoint Presentation</vt:lpstr>
      <vt:lpstr>SNAPSHOT OF THE PROJECT</vt:lpstr>
      <vt:lpstr>PowerPoint Presentation</vt:lpstr>
      <vt:lpstr>PowerPoint Presentation</vt:lpstr>
      <vt:lpstr>TESTING</vt:lpstr>
      <vt:lpstr>RESULT &amp; DISCUSSION</vt:lpstr>
      <vt:lpstr>CONCLUSION</vt:lpstr>
      <vt:lpstr> 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E-learning Website</dc:title>
  <dc:creator>Yogita Bhardwaj</dc:creator>
  <cp:lastModifiedBy>Yogita Bhardwaj</cp:lastModifiedBy>
  <cp:revision>42</cp:revision>
  <dcterms:created xsi:type="dcterms:W3CDTF">2020-10-25T09:13:13Z</dcterms:created>
  <dcterms:modified xsi:type="dcterms:W3CDTF">2020-10-29T03:05:33Z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